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51"/>
  </p:notesMasterIdLst>
  <p:sldIdLst>
    <p:sldId id="257" r:id="rId2"/>
    <p:sldId id="259" r:id="rId3"/>
    <p:sldId id="266" r:id="rId4"/>
    <p:sldId id="260" r:id="rId5"/>
    <p:sldId id="293" r:id="rId6"/>
    <p:sldId id="267" r:id="rId7"/>
    <p:sldId id="268" r:id="rId8"/>
    <p:sldId id="261" r:id="rId9"/>
    <p:sldId id="262" r:id="rId10"/>
    <p:sldId id="269" r:id="rId11"/>
    <p:sldId id="263" r:id="rId12"/>
    <p:sldId id="264" r:id="rId13"/>
    <p:sldId id="292" r:id="rId14"/>
    <p:sldId id="270" r:id="rId15"/>
    <p:sldId id="271" r:id="rId16"/>
    <p:sldId id="273" r:id="rId17"/>
    <p:sldId id="281" r:id="rId18"/>
    <p:sldId id="274" r:id="rId19"/>
    <p:sldId id="275" r:id="rId20"/>
    <p:sldId id="282" r:id="rId21"/>
    <p:sldId id="283" r:id="rId22"/>
    <p:sldId id="287" r:id="rId23"/>
    <p:sldId id="277" r:id="rId24"/>
    <p:sldId id="284" r:id="rId25"/>
    <p:sldId id="278" r:id="rId26"/>
    <p:sldId id="279" r:id="rId27"/>
    <p:sldId id="285" r:id="rId28"/>
    <p:sldId id="294" r:id="rId29"/>
    <p:sldId id="280" r:id="rId30"/>
    <p:sldId id="286" r:id="rId31"/>
    <p:sldId id="291" r:id="rId32"/>
    <p:sldId id="290" r:id="rId33"/>
    <p:sldId id="289" r:id="rId34"/>
    <p:sldId id="288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68" autoAdjust="0"/>
    <p:restoredTop sz="96374" autoAdjust="0"/>
  </p:normalViewPr>
  <p:slideViewPr>
    <p:cSldViewPr>
      <p:cViewPr varScale="1">
        <p:scale>
          <a:sx n="105" d="100"/>
          <a:sy n="105" d="100"/>
        </p:scale>
        <p:origin x="5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B9D19-392D-4CAD-80B2-778308AC748D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0CD05-ACBE-4597-880F-1D9D7EF82A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16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0794-FC6C-4824-8419-4649ECE84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D759D-7285-4259-88C1-05A6219D7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DE1BF-A843-44E9-96CF-1263F386F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25953-1577-4684-918C-10B4A454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8BDC6-5505-4D1D-832B-9EEA0FAB3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1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37D5C-AEBF-4546-825B-D532E507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B4D0F-5DC4-4246-8A2E-9E1B9E0D4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2291F-6A32-418F-8057-E10C6A1F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EABB0-171D-4442-BDCB-0F5944F9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00C4D-59D2-46A1-8FB4-33503E20B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6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E9EF0-A6ED-4F8A-BF32-99B762F6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300AB-0108-4179-94CE-4A25E7C4F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17E73-2C14-4863-8DDD-F1AFB6394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E7866-B0BC-4CD5-AB56-1E5924EB8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C4640-5C61-443C-84CC-0E4D89BDB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0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9AC02-1C69-4A93-A1E3-40D6C1695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35034-7C58-452E-B9C0-D0FBABF66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EB395D-E7A3-41A9-BD68-47AE7FD6F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42313-3E72-478C-85D4-DE1B82396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1172E-DC1D-4F40-AD99-CC7AB05A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1D310-852D-4167-BCA7-44519DD5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2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A105F-32F8-445D-B2AA-923D623C7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AA1E3-C515-407D-8F1C-8FD6C885F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F0C14-F0E0-4F66-8D58-C3B3481F5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08D4A-D87A-4D06-BAC2-E659C165D6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6CCE2E-3828-44BA-BCD1-A0498E4FF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F9AF5B-CC13-4E9D-836D-5E669D5A2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7CF26F-F501-46E3-9234-1FDDA794A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27292C-C9B6-4B15-A26E-6BB3E001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6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0F7F-7084-4471-A05F-A6B4BD01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1A63C9-0A0B-4588-BFFD-84E95B2E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0DB360-E985-4E4C-A252-F12E6F23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124F6-2D5A-41A0-82EB-13B5E6E5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1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360F1A-DEBF-406D-8BEF-A3589E18C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78CDC3-398C-4BF8-A699-F44EDD9EB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7A390-47BD-4817-949F-4B005BE60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85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34F2-F97E-4100-8931-1DC7D2AE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924C1-6764-4D59-B4E8-F4C8206D0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2298D-BA81-4ADD-919B-0492FE89C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FE0EB-CE8F-4E29-A3F5-C8275B83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F3CCD-F845-4BB1-8E2E-46B15BCCE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14E92-81EB-4CEA-B2D7-FA6E3F791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8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A8BD-B61E-4B1C-BBE2-6372EEC77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741B8E-CCD7-4B12-9137-FCA86EE60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2C189-01DC-4016-9A0E-A934AE892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958C3-53C8-44E8-81C4-C5C88A036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A5D8D-D1FA-4EE3-8C5E-284D486BB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D5E7C-2385-47B0-B846-863A30D0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8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AA976-0E91-49E6-90FB-3A96C8327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A4BE6-4C46-4A30-926D-6814EC704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236D4-C026-45FE-9CB2-5B91D59F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AFEDB-C5F1-4EF9-96A1-A20FCEAF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E6EE6-F260-4EE2-8F7E-12F35B5F6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4598F5-240D-4270-B592-3621F606F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E53CC-0BA6-4E2C-AD0F-E9F2037A9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C664A-18B2-4D36-B6CB-AC947AB3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6EE8E-781E-4CF6-9322-B9521395A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188F9-231C-48D4-B090-AF9EE681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1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3C5E41-32E8-42DB-9720-9AE0BE89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818972-0540-436D-87C3-8102C65BB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20544-808C-4D28-A323-F6590CB37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6A8EF-37A3-4EAC-B70E-2957F35F6B13}" type="datetimeFigureOut">
              <a:rPr lang="en-US" smtClean="0"/>
              <a:pPr/>
              <a:t>8/6/2018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C0D3E-62F6-44E0-A91A-967204317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F3026-67C8-4A93-9BC2-8DCF99C48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4483-398F-4C5F-AFD6-4BD2E86B7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1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7373" y="3429000"/>
            <a:ext cx="9220199" cy="971964"/>
          </a:xfrm>
        </p:spPr>
        <p:txBody>
          <a:bodyPr>
            <a:normAutofit/>
          </a:bodyPr>
          <a:lstStyle/>
          <a:p>
            <a:r>
              <a:rPr lang="en-US" sz="4800" dirty="0"/>
              <a:t>American Agricultural Development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200400" y="4477164"/>
            <a:ext cx="2438401" cy="533400"/>
          </a:xfrm>
        </p:spPr>
        <p:txBody>
          <a:bodyPr>
            <a:normAutofit fontScale="70000" lnSpcReduction="20000"/>
          </a:bodyPr>
          <a:lstStyle/>
          <a:p>
            <a:r>
              <a:rPr lang="en-US" sz="5400" dirty="0"/>
              <a:t>1900-1959</a:t>
            </a:r>
          </a:p>
        </p:txBody>
      </p:sp>
      <p:pic>
        <p:nvPicPr>
          <p:cNvPr id="3074" name="Picture 2" descr="http://www.agclassroom.org/gan/timeline/images/pictures/1900_farm_econom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250" y="304800"/>
            <a:ext cx="5163499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E9FD1E-6807-4192-A9E4-762718A2237E}"/>
              </a:ext>
            </a:extLst>
          </p:cNvPr>
          <p:cNvSpPr txBox="1"/>
          <p:nvPr/>
        </p:nvSpPr>
        <p:spPr>
          <a:xfrm>
            <a:off x="504350" y="5695025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 101</a:t>
            </a:r>
          </a:p>
          <a:p>
            <a:r>
              <a:rPr lang="en-US" dirty="0"/>
              <a:t>Ag &amp; The Modern World</a:t>
            </a:r>
          </a:p>
        </p:txBody>
      </p:sp>
    </p:spTree>
    <p:extLst>
      <p:ext uri="{BB962C8B-B14F-4D97-AF65-F5344CB8AC3E}">
        <p14:creationId xmlns:p14="http://schemas.microsoft.com/office/powerpoint/2010/main" val="208050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658368"/>
          </a:xfrm>
        </p:spPr>
        <p:txBody>
          <a:bodyPr/>
          <a:lstStyle/>
          <a:p>
            <a:r>
              <a:rPr lang="en-US" dirty="0"/>
              <a:t>STATS: 1900 – 1910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6167" y="1042730"/>
            <a:ext cx="3442446" cy="4572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1900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6167" y="1519165"/>
            <a:ext cx="4343400" cy="4835526"/>
          </a:xfrm>
        </p:spPr>
        <p:txBody>
          <a:bodyPr>
            <a:noAutofit/>
          </a:bodyPr>
          <a:lstStyle/>
          <a:p>
            <a:r>
              <a:rPr lang="en-US" sz="2400" dirty="0"/>
              <a:t>Total Population</a:t>
            </a:r>
          </a:p>
          <a:p>
            <a:pPr lvl="1"/>
            <a:r>
              <a:rPr lang="en-US" sz="2000" dirty="0"/>
              <a:t>76 million</a:t>
            </a:r>
          </a:p>
          <a:p>
            <a:r>
              <a:rPr lang="en-US" sz="2400" dirty="0"/>
              <a:t>Farmers </a:t>
            </a:r>
          </a:p>
          <a:p>
            <a:pPr lvl="1"/>
            <a:r>
              <a:rPr lang="en-US" sz="2000" dirty="0"/>
              <a:t>38% of labor force</a:t>
            </a:r>
          </a:p>
          <a:p>
            <a:r>
              <a:rPr lang="en-US" sz="2400" dirty="0"/>
              <a:t> Number of farms</a:t>
            </a:r>
          </a:p>
          <a:p>
            <a:pPr lvl="1"/>
            <a:r>
              <a:rPr lang="en-US" sz="2000" dirty="0"/>
              <a:t>5.7 million</a:t>
            </a:r>
          </a:p>
          <a:p>
            <a:r>
              <a:rPr lang="en-US" sz="2400" dirty="0"/>
              <a:t>Average acres</a:t>
            </a:r>
          </a:p>
          <a:p>
            <a:pPr lvl="1"/>
            <a:r>
              <a:rPr lang="en-US" sz="2000" dirty="0"/>
              <a:t> 147 acres</a:t>
            </a:r>
          </a:p>
          <a:p>
            <a:r>
              <a:rPr lang="en-US" sz="2400" dirty="0"/>
              <a:t>Ag Exports </a:t>
            </a:r>
          </a:p>
          <a:p>
            <a:pPr lvl="1"/>
            <a:r>
              <a:rPr lang="en-US" sz="2000" dirty="0"/>
              <a:t>$917 million</a:t>
            </a:r>
          </a:p>
          <a:p>
            <a:pPr lvl="2"/>
            <a:r>
              <a:rPr lang="en-US" sz="1800" dirty="0"/>
              <a:t>58% of total exports</a:t>
            </a:r>
          </a:p>
          <a:p>
            <a:pPr lvl="1"/>
            <a:r>
              <a:rPr lang="en-US" sz="2000" dirty="0"/>
              <a:t>Europe is biggest export market for US Agricultural goods</a:t>
            </a:r>
          </a:p>
          <a:p>
            <a:pPr lvl="1">
              <a:buNone/>
            </a:pP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5699" y="1042730"/>
            <a:ext cx="3887391" cy="439737"/>
          </a:xfrm>
        </p:spPr>
        <p:txBody>
          <a:bodyPr>
            <a:noAutofit/>
          </a:bodyPr>
          <a:lstStyle/>
          <a:p>
            <a:r>
              <a:rPr lang="en-US" sz="2800" dirty="0"/>
              <a:t>1910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575699" y="1519165"/>
            <a:ext cx="3887391" cy="3684588"/>
          </a:xfrm>
        </p:spPr>
        <p:txBody>
          <a:bodyPr>
            <a:normAutofit/>
          </a:bodyPr>
          <a:lstStyle/>
          <a:p>
            <a:r>
              <a:rPr lang="en-US" sz="2400" dirty="0"/>
              <a:t>Total Population</a:t>
            </a:r>
          </a:p>
          <a:p>
            <a:pPr lvl="1"/>
            <a:r>
              <a:rPr lang="en-US" sz="2000" dirty="0"/>
              <a:t>92 million</a:t>
            </a:r>
          </a:p>
          <a:p>
            <a:r>
              <a:rPr lang="en-US" sz="2400" dirty="0"/>
              <a:t>Farmers </a:t>
            </a:r>
          </a:p>
          <a:p>
            <a:pPr lvl="1"/>
            <a:r>
              <a:rPr lang="en-US" sz="2000" dirty="0"/>
              <a:t>31% of labor force</a:t>
            </a:r>
          </a:p>
          <a:p>
            <a:r>
              <a:rPr lang="en-US" sz="2400" dirty="0"/>
              <a:t> Number of farms </a:t>
            </a:r>
          </a:p>
          <a:p>
            <a:pPr lvl="1"/>
            <a:r>
              <a:rPr lang="en-US" sz="2000" dirty="0"/>
              <a:t>6.3 million</a:t>
            </a:r>
          </a:p>
          <a:p>
            <a:r>
              <a:rPr lang="en-US" sz="2400" dirty="0"/>
              <a:t>Average acres</a:t>
            </a:r>
          </a:p>
          <a:p>
            <a:pPr lvl="1"/>
            <a:r>
              <a:rPr lang="en-US" sz="2000" dirty="0"/>
              <a:t> 138 acres</a:t>
            </a:r>
          </a:p>
        </p:txBody>
      </p:sp>
      <p:pic>
        <p:nvPicPr>
          <p:cNvPr id="6148" name="Picture 4" descr="http://www.oocities.org/odysseygroup2006/images/scyth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65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dirty="0"/>
              <a:t>1900: A New Century for Agriculture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00235" y="1145220"/>
            <a:ext cx="43434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Industrial technology brought widespread improvements to farmers.</a:t>
            </a:r>
          </a:p>
          <a:p>
            <a:r>
              <a:rPr lang="en-US" sz="2400" dirty="0"/>
              <a:t>Dams supplied irrigation water to dry land.</a:t>
            </a:r>
          </a:p>
          <a:p>
            <a:r>
              <a:rPr lang="en-US" sz="2400" dirty="0"/>
              <a:t>Machines decreasing manpower needed on farm</a:t>
            </a:r>
          </a:p>
          <a:p>
            <a:pPr lvl="1"/>
            <a:r>
              <a:rPr lang="en-US" sz="2400" dirty="0"/>
              <a:t>Freed Americans to pursue new endeavors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857565" y="1143001"/>
            <a:ext cx="38862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USDA Scientists introduced new plant to American farmers:</a:t>
            </a:r>
          </a:p>
          <a:p>
            <a:pPr lvl="1"/>
            <a:r>
              <a:rPr lang="en-US" sz="2000" dirty="0"/>
              <a:t>Nectarines (Afghanistan)</a:t>
            </a:r>
          </a:p>
          <a:p>
            <a:pPr lvl="1"/>
            <a:r>
              <a:rPr lang="en-US" sz="2000" dirty="0"/>
              <a:t>Broccoli (Italy)</a:t>
            </a:r>
          </a:p>
          <a:p>
            <a:pPr lvl="1"/>
            <a:r>
              <a:rPr lang="en-US" sz="2000" dirty="0"/>
              <a:t>Seedless grapes (Italy)</a:t>
            </a:r>
          </a:p>
          <a:p>
            <a:pPr lvl="1"/>
            <a:r>
              <a:rPr lang="en-US" sz="2000" dirty="0"/>
              <a:t>Avocado (Chile)</a:t>
            </a:r>
          </a:p>
          <a:p>
            <a:pPr marL="457200" lvl="1" indent="0">
              <a:buNone/>
            </a:pPr>
            <a:endParaRPr lang="en-US" sz="2400" dirty="0"/>
          </a:p>
        </p:txBody>
      </p:sp>
      <p:pic>
        <p:nvPicPr>
          <p:cNvPr id="7170" name="Picture 2" descr="https://wiki.colby.edu/download/attachments/5735905/Churchill%20Dam%20in%201920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2"/>
          <a:stretch/>
        </p:blipFill>
        <p:spPr bwMode="auto">
          <a:xfrm>
            <a:off x="4857551" y="4038600"/>
            <a:ext cx="3657799" cy="208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735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365127"/>
            <a:ext cx="8210550" cy="854073"/>
          </a:xfrm>
        </p:spPr>
        <p:txBody>
          <a:bodyPr>
            <a:normAutofit/>
          </a:bodyPr>
          <a:lstStyle/>
          <a:p>
            <a:r>
              <a:rPr lang="en-US" dirty="0"/>
              <a:t>The Emergence of Modern America: 1900-1910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48761" y="1219200"/>
            <a:ext cx="4419600" cy="4525963"/>
          </a:xfrm>
        </p:spPr>
        <p:txBody>
          <a:bodyPr>
            <a:noAutofit/>
          </a:bodyPr>
          <a:lstStyle/>
          <a:p>
            <a:r>
              <a:rPr lang="en-US" sz="2800" dirty="0"/>
              <a:t>1906 = The Pure Food and Drug Law was enacted.</a:t>
            </a:r>
          </a:p>
          <a:p>
            <a:pPr lvl="1"/>
            <a:r>
              <a:rPr lang="en-US" sz="2400" dirty="0"/>
              <a:t>Required the USDA to inspect the cleanliness of Agricultural goods</a:t>
            </a:r>
            <a:endParaRPr lang="en-US" sz="2800" dirty="0"/>
          </a:p>
          <a:p>
            <a:pPr lvl="1"/>
            <a:r>
              <a:rPr lang="en-US" sz="2400" dirty="0"/>
              <a:t>Response to public outcry after Upton Sinclair’s novel, “The Jungle” </a:t>
            </a:r>
          </a:p>
          <a:p>
            <a:pPr lvl="2"/>
            <a:r>
              <a:rPr lang="en-US" sz="2000" dirty="0"/>
              <a:t>Described horrendous conditions in Chicago’s meat-packing district</a:t>
            </a:r>
          </a:p>
          <a:p>
            <a:endParaRPr lang="en-US" sz="2800" dirty="0"/>
          </a:p>
        </p:txBody>
      </p:sp>
      <p:pic>
        <p:nvPicPr>
          <p:cNvPr id="8194" name="Picture 2" descr="http://upload.wikimedia.org/wikipedia/commons/thumb/5/52/Chicago_meat_inspection_swift_co_1906.jpg/200px-Chicago_meat_inspection_swift_co_19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62" y="1066800"/>
            <a:ext cx="246026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upload.wikimedia.org/wikipedia/commons/thumb/d/d0/Chicago_stockyards_cattle_pens_men_1909.jpg/250px-Chicago_stockyards_cattle_pens_men_19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887" y="2362200"/>
            <a:ext cx="2153913" cy="252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files.sharenator.com/5225727_quotThe_Junglequot_By_Upton_Sinclair-s248x174-108349-5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245" y="5105400"/>
            <a:ext cx="2272703" cy="159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capitalcentury.com/jung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97" y="4062542"/>
            <a:ext cx="1565318" cy="239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82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622" y="359153"/>
            <a:ext cx="8210550" cy="783847"/>
          </a:xfrm>
        </p:spPr>
        <p:txBody>
          <a:bodyPr>
            <a:normAutofit/>
          </a:bodyPr>
          <a:lstStyle/>
          <a:p>
            <a:r>
              <a:rPr lang="en-US" b="1" dirty="0"/>
              <a:t>The Emergence of Modern America: 1900-1910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876800" cy="4351338"/>
          </a:xfrm>
        </p:spPr>
        <p:txBody>
          <a:bodyPr>
            <a:noAutofit/>
          </a:bodyPr>
          <a:lstStyle/>
          <a:p>
            <a:r>
              <a:rPr lang="en-US" sz="2800" dirty="0"/>
              <a:t>1908</a:t>
            </a:r>
          </a:p>
          <a:p>
            <a:pPr lvl="1"/>
            <a:r>
              <a:rPr lang="en-US" sz="2400" dirty="0"/>
              <a:t>First electric milking machine patented</a:t>
            </a:r>
          </a:p>
          <a:p>
            <a:r>
              <a:rPr lang="en-US" sz="2800" dirty="0"/>
              <a:t>1900-1920</a:t>
            </a:r>
          </a:p>
          <a:p>
            <a:pPr lvl="1"/>
            <a:r>
              <a:rPr lang="en-US" sz="2400" dirty="0"/>
              <a:t>Extensive experimental work to breed disease-resistant varieties of plants, to improve plant yield and quality, and to increase the productivity of farm animal strains</a:t>
            </a:r>
          </a:p>
        </p:txBody>
      </p:sp>
      <p:pic>
        <p:nvPicPr>
          <p:cNvPr id="9218" name="Picture 2" descr="http://www.americanartifacts.com/smma/milker/milk1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978" y="1447800"/>
            <a:ext cx="3398113" cy="324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upload.wikimedia.org/wikipedia/commons/b/be/NSRW_Dairy_Industry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7" y="4818540"/>
            <a:ext cx="3971925" cy="179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513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dirty="0"/>
              <a:t>War Time Boom: 1914-1917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0"/>
            <a:ext cx="7886700" cy="5410199"/>
          </a:xfrm>
        </p:spPr>
        <p:txBody>
          <a:bodyPr>
            <a:noAutofit/>
          </a:bodyPr>
          <a:lstStyle/>
          <a:p>
            <a:r>
              <a:rPr lang="en-US" sz="2400" dirty="0"/>
              <a:t>Europe engaged in World War I in 1914.	</a:t>
            </a:r>
          </a:p>
          <a:p>
            <a:pPr lvl="1"/>
            <a:r>
              <a:rPr lang="en-US" sz="2000" dirty="0"/>
              <a:t> Busy fighting, these nations struggled to feed their citizens and soldiers. </a:t>
            </a:r>
          </a:p>
          <a:p>
            <a:r>
              <a:rPr lang="en-US" sz="2400" dirty="0"/>
              <a:t>The USDA urged American farmers to step up production to meet increased demand at home and abroad. </a:t>
            </a:r>
          </a:p>
          <a:p>
            <a:pPr lvl="1"/>
            <a:r>
              <a:rPr lang="en-US" sz="2000" dirty="0"/>
              <a:t>Agricultural exports soared </a:t>
            </a:r>
          </a:p>
          <a:p>
            <a:pPr lvl="1"/>
            <a:r>
              <a:rPr lang="en-US" sz="2000" dirty="0"/>
              <a:t>Farm prices more than doubled. </a:t>
            </a:r>
          </a:p>
          <a:p>
            <a:pPr lvl="1"/>
            <a:r>
              <a:rPr lang="en-US" sz="2000" dirty="0"/>
              <a:t>This boom renewed business interest in farming </a:t>
            </a:r>
          </a:p>
          <a:p>
            <a:pPr lvl="2"/>
            <a:r>
              <a:rPr lang="en-US" sz="1800" dirty="0"/>
              <a:t>1916 President Woodrow Wilson signed the Farm Credit Loan Act to provide long-term loans to farmers.</a:t>
            </a:r>
          </a:p>
          <a:p>
            <a:pPr lvl="1"/>
            <a:r>
              <a:rPr lang="en-US" sz="2000" dirty="0"/>
              <a:t>With money for expansion, farmers purchased nearly 50,000 tractors and put 40 million acres of new land into production in 1917. </a:t>
            </a:r>
          </a:p>
          <a:p>
            <a:pPr lvl="1"/>
            <a:r>
              <a:rPr lang="en-US" sz="2000" dirty="0"/>
              <a:t>The war effort also saw meat production swell by more than 20%</a:t>
            </a:r>
          </a:p>
          <a:p>
            <a:pPr lvl="1"/>
            <a:r>
              <a:rPr lang="en-US" sz="2000" dirty="0"/>
              <a:t>Agricultural scientists developed methods for dry farming that made it possible to grow wheat and hay in arid areas of the United States without irrigation.</a:t>
            </a:r>
          </a:p>
        </p:txBody>
      </p:sp>
    </p:spTree>
    <p:extLst>
      <p:ext uri="{BB962C8B-B14F-4D97-AF65-F5344CB8AC3E}">
        <p14:creationId xmlns:p14="http://schemas.microsoft.com/office/powerpoint/2010/main" val="1627792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Rural Migration: 1920s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1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Rural quality of life lower than urban/city </a:t>
            </a:r>
          </a:p>
          <a:p>
            <a:pPr lvl="1"/>
            <a:r>
              <a:rPr lang="en-US" sz="2400" dirty="0"/>
              <a:t>40% rural homes without indoor plumbing or electricity</a:t>
            </a:r>
          </a:p>
          <a:p>
            <a:pPr lvl="1"/>
            <a:r>
              <a:rPr lang="en-US" sz="2400" dirty="0"/>
              <a:t>Led to USDA nutritional programs for rural </a:t>
            </a:r>
            <a:r>
              <a:rPr lang="en-US" sz="2800" dirty="0"/>
              <a:t>families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122" name="Picture 2" descr="http://www.archives.gov.on.ca/english/on-line-exhibits/agriculture/pics/13795_kids_chickens_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t="5751" r="4474" b="9383"/>
          <a:stretch/>
        </p:blipFill>
        <p:spPr bwMode="auto">
          <a:xfrm>
            <a:off x="628650" y="2538814"/>
            <a:ext cx="4518452" cy="224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archives.gov.on.ca/english/on-line-exhibits/agriculture/pics/14234_plow_leaning_10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8"/>
          <a:stretch/>
        </p:blipFill>
        <p:spPr bwMode="auto">
          <a:xfrm>
            <a:off x="3810000" y="4872633"/>
            <a:ext cx="4011772" cy="195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156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7"/>
            <a:ext cx="8534400" cy="701674"/>
          </a:xfrm>
        </p:spPr>
        <p:txBody>
          <a:bodyPr>
            <a:normAutofit/>
          </a:bodyPr>
          <a:lstStyle/>
          <a:p>
            <a:r>
              <a:rPr lang="en-US" dirty="0"/>
              <a:t>The Emergence of Modern America: 1910-1920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92102"/>
            <a:ext cx="8686800" cy="928443"/>
          </a:xfrm>
        </p:spPr>
        <p:txBody>
          <a:bodyPr>
            <a:normAutofit/>
          </a:bodyPr>
          <a:lstStyle/>
          <a:p>
            <a:r>
              <a:rPr lang="en-US" sz="2400" dirty="0"/>
              <a:t>1911-1917 = Immigration of agricultural workers from Mexico</a:t>
            </a:r>
          </a:p>
          <a:p>
            <a:r>
              <a:rPr lang="en-US" sz="2400" dirty="0"/>
              <a:t>1914 = Establishment of the federal-state extension service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244" name="Picture 4" descr="http://www.vashonhistory.org/history_agriculture/agri_photo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81" y="3788046"/>
            <a:ext cx="34099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delivery.superstock.com/WI/223/4048/PreviewComp/SuperStock_4048-63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b="24294"/>
          <a:stretch/>
        </p:blipFill>
        <p:spPr bwMode="auto">
          <a:xfrm>
            <a:off x="5181600" y="2017038"/>
            <a:ext cx="3034127" cy="247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64F99B-D03C-4D7B-977D-B019A12957C2}"/>
              </a:ext>
            </a:extLst>
          </p:cNvPr>
          <p:cNvSpPr txBox="1">
            <a:spLocks/>
          </p:cNvSpPr>
          <p:nvPr/>
        </p:nvSpPr>
        <p:spPr>
          <a:xfrm>
            <a:off x="381000" y="2834676"/>
            <a:ext cx="5153024" cy="835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1917 = Smith-Hughes Vocational Education Act passed </a:t>
            </a:r>
          </a:p>
          <a:p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F37294-2163-436A-AC99-5FFB0A9144DA}"/>
              </a:ext>
            </a:extLst>
          </p:cNvPr>
          <p:cNvSpPr txBox="1">
            <a:spLocks/>
          </p:cNvSpPr>
          <p:nvPr/>
        </p:nvSpPr>
        <p:spPr>
          <a:xfrm>
            <a:off x="381000" y="2114378"/>
            <a:ext cx="4572000" cy="777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Major step in direct education for farmers.</a:t>
            </a:r>
          </a:p>
          <a:p>
            <a:endParaRPr lang="en-US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BA92A9-EADF-43E0-9B39-11A2B173F727}"/>
              </a:ext>
            </a:extLst>
          </p:cNvPr>
          <p:cNvSpPr txBox="1">
            <a:spLocks/>
          </p:cNvSpPr>
          <p:nvPr/>
        </p:nvSpPr>
        <p:spPr>
          <a:xfrm>
            <a:off x="4044519" y="4737456"/>
            <a:ext cx="47244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1920 = 31,000 students enrolled in agricultural courses</a:t>
            </a:r>
          </a:p>
          <a:p>
            <a:r>
              <a:rPr lang="en-US" sz="2400" dirty="0"/>
              <a:t>1920 = Agriculture prices collapse</a:t>
            </a:r>
          </a:p>
          <a:p>
            <a:pPr lvl="1"/>
            <a:r>
              <a:rPr lang="en-US" sz="2000" dirty="0"/>
              <a:t>Due to surplus of crops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4270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01674"/>
          </a:xfrm>
        </p:spPr>
        <p:txBody>
          <a:bodyPr/>
          <a:lstStyle/>
          <a:p>
            <a:r>
              <a:rPr lang="en-US" dirty="0"/>
              <a:t>STATS: 1920 – 1930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03660" y="954720"/>
            <a:ext cx="3868340" cy="569280"/>
          </a:xfrm>
        </p:spPr>
        <p:txBody>
          <a:bodyPr>
            <a:normAutofit/>
          </a:bodyPr>
          <a:lstStyle/>
          <a:p>
            <a:r>
              <a:rPr lang="en-US" sz="2800" dirty="0"/>
              <a:t>1920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9127" y="1636082"/>
            <a:ext cx="4040188" cy="4553581"/>
          </a:xfrm>
        </p:spPr>
        <p:txBody>
          <a:bodyPr>
            <a:no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400" dirty="0"/>
              <a:t>106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400" dirty="0"/>
              <a:t>27% of labor force</a:t>
            </a:r>
          </a:p>
          <a:p>
            <a:r>
              <a:rPr lang="en-US" sz="2800" dirty="0"/>
              <a:t> Number of farms </a:t>
            </a:r>
          </a:p>
          <a:p>
            <a:pPr lvl="1"/>
            <a:r>
              <a:rPr lang="en-US" sz="2400" dirty="0"/>
              <a:t>6.5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400" dirty="0"/>
              <a:t> 148 acres</a:t>
            </a:r>
          </a:p>
          <a:p>
            <a:pPr lvl="1">
              <a:buNone/>
            </a:pP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29150" y="954720"/>
            <a:ext cx="3023586" cy="569281"/>
          </a:xfrm>
        </p:spPr>
        <p:txBody>
          <a:bodyPr>
            <a:normAutofit/>
          </a:bodyPr>
          <a:lstStyle/>
          <a:p>
            <a:r>
              <a:rPr lang="en-US" sz="2800" dirty="0"/>
              <a:t>1930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572740" y="1636082"/>
            <a:ext cx="3887391" cy="3684588"/>
          </a:xfrm>
        </p:spPr>
        <p:txBody>
          <a:bodyPr>
            <a:norm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400" dirty="0"/>
              <a:t>123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400" dirty="0"/>
              <a:t>21% of labor force</a:t>
            </a:r>
          </a:p>
          <a:p>
            <a:r>
              <a:rPr lang="en-US" sz="2800" dirty="0"/>
              <a:t> Number of farms</a:t>
            </a:r>
          </a:p>
          <a:p>
            <a:pPr lvl="1"/>
            <a:r>
              <a:rPr lang="en-US" sz="2400" dirty="0"/>
              <a:t>6.3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400" dirty="0"/>
              <a:t> 157 acres</a:t>
            </a:r>
          </a:p>
        </p:txBody>
      </p:sp>
    </p:spTree>
    <p:extLst>
      <p:ext uri="{BB962C8B-B14F-4D97-AF65-F5344CB8AC3E}">
        <p14:creationId xmlns:p14="http://schemas.microsoft.com/office/powerpoint/2010/main" val="3129272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29" y="231777"/>
            <a:ext cx="7886700" cy="75882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Post WWI: 1918-1920s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4876800" cy="1752600"/>
          </a:xfrm>
        </p:spPr>
        <p:txBody>
          <a:bodyPr>
            <a:noAutofit/>
          </a:bodyPr>
          <a:lstStyle/>
          <a:p>
            <a:r>
              <a:rPr lang="en-US" sz="2400" dirty="0"/>
              <a:t>As Europe recovered, the wartime market disappeared</a:t>
            </a:r>
          </a:p>
          <a:p>
            <a:pPr lvl="1"/>
            <a:r>
              <a:rPr lang="en-US" sz="2400" dirty="0"/>
              <a:t> </a:t>
            </a:r>
            <a:r>
              <a:rPr lang="en-US" sz="2000" dirty="0"/>
              <a:t>Created a surplus of products and decreasing prices.</a:t>
            </a:r>
          </a:p>
          <a:p>
            <a:pPr lvl="2"/>
            <a:r>
              <a:rPr lang="en-US" sz="2000" b="1" dirty="0"/>
              <a:t>↑ Product = ↓Price </a:t>
            </a:r>
          </a:p>
        </p:txBody>
      </p:sp>
      <p:pic>
        <p:nvPicPr>
          <p:cNvPr id="11268" name="Picture 4" descr="http://apworldhistorywiki.wikispaces.com/file/view/nobody_knows_you.jpg/109802295/nobody_knows_you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r="15521"/>
          <a:stretch/>
        </p:blipFill>
        <p:spPr bwMode="auto">
          <a:xfrm>
            <a:off x="6477001" y="3606526"/>
            <a:ext cx="2272806" cy="311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harecropperyard.jpg (32716 bytes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093" y="381000"/>
            <a:ext cx="2667000" cy="17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3B4A4E-50AD-4731-A30D-05B11FF5DA64}"/>
              </a:ext>
            </a:extLst>
          </p:cNvPr>
          <p:cNvSpPr txBox="1">
            <a:spLocks/>
          </p:cNvSpPr>
          <p:nvPr/>
        </p:nvSpPr>
        <p:spPr>
          <a:xfrm>
            <a:off x="457029" y="2743200"/>
            <a:ext cx="8229600" cy="1235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Many farmers could not make the payments on loans they had taken out for machinery, land, and seed during the war </a:t>
            </a:r>
          </a:p>
          <a:p>
            <a:pPr lvl="1"/>
            <a:r>
              <a:rPr lang="en-US" sz="2000" dirty="0"/>
              <a:t>Banks began to foreclose on them.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F37C16-5228-4C41-B3E7-5C7DE77FB6AE}"/>
              </a:ext>
            </a:extLst>
          </p:cNvPr>
          <p:cNvSpPr txBox="1">
            <a:spLocks/>
          </p:cNvSpPr>
          <p:nvPr/>
        </p:nvSpPr>
        <p:spPr>
          <a:xfrm>
            <a:off x="457029" y="3789363"/>
            <a:ext cx="5886621" cy="21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 nationwide agricultural depression set in. </a:t>
            </a:r>
          </a:p>
          <a:p>
            <a:pPr lvl="1"/>
            <a:r>
              <a:rPr lang="en-US" sz="2000" dirty="0"/>
              <a:t>1,000,000 + farmers had to seek employment in the cities.</a:t>
            </a:r>
            <a:endParaRPr lang="en-US" sz="2400" dirty="0"/>
          </a:p>
          <a:p>
            <a:r>
              <a:rPr lang="en-US" sz="2400" dirty="0"/>
              <a:t>The agricultural depression of the 1920s was only the beginning of the </a:t>
            </a:r>
            <a:r>
              <a:rPr lang="en-US" sz="2400" b="1" u="sng" dirty="0"/>
              <a:t>Great Depression</a:t>
            </a:r>
          </a:p>
          <a:p>
            <a:pPr lvl="1"/>
            <a:r>
              <a:rPr lang="en-US" sz="2000" dirty="0"/>
              <a:t>Agricultural Depression would last until </a:t>
            </a:r>
            <a:r>
              <a:rPr lang="en-US" sz="2000" b="1" dirty="0"/>
              <a:t>1940</a:t>
            </a:r>
          </a:p>
        </p:txBody>
      </p:sp>
    </p:spTree>
    <p:extLst>
      <p:ext uri="{BB962C8B-B14F-4D97-AF65-F5344CB8AC3E}">
        <p14:creationId xmlns:p14="http://schemas.microsoft.com/office/powerpoint/2010/main" val="3378613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304801"/>
            <a:ext cx="8286750" cy="838200"/>
          </a:xfrm>
        </p:spPr>
        <p:txBody>
          <a:bodyPr>
            <a:normAutofit/>
          </a:bodyPr>
          <a:lstStyle/>
          <a:p>
            <a:r>
              <a:rPr lang="en-US" dirty="0"/>
              <a:t>The Emergence of Modern America: 1920-1930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786" y="1143001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b="1" dirty="0"/>
              <a:t>1921-1940</a:t>
            </a:r>
            <a:r>
              <a:rPr lang="en-US" sz="2400" dirty="0"/>
              <a:t> = Long-term agricultural depression</a:t>
            </a:r>
          </a:p>
          <a:p>
            <a:r>
              <a:rPr lang="en-US" sz="2400" dirty="0"/>
              <a:t>1922 =Capper-Volstead Act gives cooperatives legal standing</a:t>
            </a:r>
          </a:p>
          <a:p>
            <a:r>
              <a:rPr lang="en-US" sz="2400" dirty="0"/>
              <a:t>1924 = Immigration Act greatly reduces number of new immigrants </a:t>
            </a:r>
          </a:p>
          <a:p>
            <a:r>
              <a:rPr lang="en-US" sz="2400" b="1" dirty="0"/>
              <a:t>1925-1945</a:t>
            </a:r>
            <a:r>
              <a:rPr lang="en-US" sz="2400" dirty="0"/>
              <a:t> = Basic research done in land-grant colleges lays groundwork for second agricultural revolution</a:t>
            </a:r>
          </a:p>
          <a:p>
            <a:r>
              <a:rPr lang="en-US" sz="2400" b="1" dirty="0"/>
              <a:t>1929 = Stock Market Crashes</a:t>
            </a:r>
          </a:p>
          <a:p>
            <a:pPr lvl="1"/>
            <a:r>
              <a:rPr lang="en-US" sz="2400" b="1" dirty="0"/>
              <a:t>Beginning of The Great Depression.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12290" name="Picture 2" descr="http://cache2.artprintimages.com/p/LRG/8/857/6PQY000Z/art-print/ten-days-that-shook-the-nation-stock-market-crash-of-19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41429"/>
            <a:ext cx="2209800" cy="286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21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19138"/>
          </a:xfrm>
        </p:spPr>
        <p:txBody>
          <a:bodyPr/>
          <a:lstStyle/>
          <a:p>
            <a:r>
              <a:rPr lang="en-US" dirty="0"/>
              <a:t>Growth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623" y="1369216"/>
            <a:ext cx="4040188" cy="639762"/>
          </a:xfrm>
        </p:spPr>
        <p:txBody>
          <a:bodyPr>
            <a:normAutofit/>
          </a:bodyPr>
          <a:lstStyle/>
          <a:p>
            <a:r>
              <a:rPr lang="en-US" sz="2800" dirty="0"/>
              <a:t>Agricultural exports: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267200" cy="4378325"/>
          </a:xfrm>
        </p:spPr>
        <p:txBody>
          <a:bodyPr>
            <a:noAutofit/>
          </a:bodyPr>
          <a:lstStyle/>
          <a:p>
            <a:r>
              <a:rPr lang="en-US" sz="2800" dirty="0"/>
              <a:t>1900-1910</a:t>
            </a:r>
          </a:p>
          <a:p>
            <a:pPr lvl="1"/>
            <a:r>
              <a:rPr lang="en-US" sz="2400" dirty="0"/>
              <a:t>$917 million/year </a:t>
            </a:r>
          </a:p>
          <a:p>
            <a:pPr lvl="1"/>
            <a:r>
              <a:rPr lang="en-US" sz="2400" dirty="0"/>
              <a:t>58% of total exports</a:t>
            </a:r>
          </a:p>
          <a:p>
            <a:r>
              <a:rPr lang="en-US" sz="2800" dirty="0"/>
              <a:t>1910-1919</a:t>
            </a:r>
          </a:p>
          <a:p>
            <a:pPr lvl="1"/>
            <a:r>
              <a:rPr lang="en-US" sz="2400" dirty="0"/>
              <a:t>$1.9 billion/year </a:t>
            </a:r>
          </a:p>
          <a:p>
            <a:pPr lvl="1"/>
            <a:r>
              <a:rPr lang="en-US" sz="2400" dirty="0"/>
              <a:t>45% of total exports</a:t>
            </a:r>
          </a:p>
          <a:p>
            <a:r>
              <a:rPr lang="en-US" sz="2800" dirty="0"/>
              <a:t>1920-1929</a:t>
            </a:r>
          </a:p>
          <a:p>
            <a:pPr lvl="1"/>
            <a:r>
              <a:rPr lang="en-US" sz="2400" dirty="0"/>
              <a:t>1.94 billion/year</a:t>
            </a:r>
          </a:p>
          <a:p>
            <a:pPr lvl="1"/>
            <a:r>
              <a:rPr lang="en-US" sz="2400" dirty="0"/>
              <a:t>42% of total exports</a:t>
            </a:r>
            <a:br>
              <a:rPr lang="en-US" sz="2800" dirty="0"/>
            </a:br>
            <a:endParaRPr lang="en-US" sz="2800" dirty="0"/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  <a:p>
            <a:endParaRPr lang="en-US" sz="2800" dirty="0"/>
          </a:p>
          <a:p>
            <a:pPr lvl="1">
              <a:buNone/>
            </a:pP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585063" y="857363"/>
            <a:ext cx="4267200" cy="1149346"/>
          </a:xfrm>
        </p:spPr>
        <p:txBody>
          <a:bodyPr>
            <a:noAutofit/>
          </a:bodyPr>
          <a:lstStyle/>
          <a:p>
            <a:r>
              <a:rPr lang="en-US" sz="2800" dirty="0"/>
              <a:t>Average annual consumption of commercial fertilizer: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174874"/>
            <a:ext cx="3887391" cy="3048000"/>
          </a:xfrm>
        </p:spPr>
        <p:txBody>
          <a:bodyPr>
            <a:normAutofit/>
          </a:bodyPr>
          <a:lstStyle/>
          <a:p>
            <a:r>
              <a:rPr lang="en-US" sz="2800" dirty="0"/>
              <a:t>1900-1910</a:t>
            </a:r>
          </a:p>
          <a:p>
            <a:pPr lvl="1"/>
            <a:r>
              <a:rPr lang="en-US" sz="2400" dirty="0"/>
              <a:t>3.7 million tons/year</a:t>
            </a:r>
          </a:p>
          <a:p>
            <a:r>
              <a:rPr lang="en-US" sz="2800" dirty="0"/>
              <a:t>1910-1919</a:t>
            </a:r>
          </a:p>
          <a:p>
            <a:pPr lvl="1"/>
            <a:r>
              <a:rPr lang="en-US" sz="2400" dirty="0"/>
              <a:t>6.1 million tons/year</a:t>
            </a:r>
          </a:p>
          <a:p>
            <a:r>
              <a:rPr lang="en-US" sz="2800" dirty="0"/>
              <a:t>1920-1929</a:t>
            </a:r>
          </a:p>
          <a:p>
            <a:pPr lvl="1"/>
            <a:r>
              <a:rPr lang="en-US" sz="2400" dirty="0"/>
              <a:t>6.8 million tons/year</a:t>
            </a:r>
          </a:p>
          <a:p>
            <a:pPr lvl="1">
              <a:buNone/>
            </a:pPr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5452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76" y="3504215"/>
            <a:ext cx="8531352" cy="1463040"/>
          </a:xfrm>
        </p:spPr>
        <p:txBody>
          <a:bodyPr>
            <a:normAutofit fontScale="90000"/>
          </a:bodyPr>
          <a:lstStyle/>
          <a:p>
            <a:r>
              <a:rPr lang="en-US" sz="3200" i="1" dirty="0"/>
              <a:t>"In other </a:t>
            </a:r>
            <a:r>
              <a:rPr lang="en-US" sz="2800" i="1" dirty="0"/>
              <a:t>periods of depression, it has always been possible to see some things which were solid and upon which you could base hope, but as I look about, I now see nothing to give ground to hope—nothing of man."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2401" y="4949837"/>
            <a:ext cx="4191000" cy="54864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Former President Calvin Coolidge, 1932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16984"/>
              </p:ext>
            </p:extLst>
          </p:nvPr>
        </p:nvGraphicFramePr>
        <p:xfrm>
          <a:off x="533400" y="1066800"/>
          <a:ext cx="8147304" cy="708660"/>
        </p:xfrm>
        <a:graphic>
          <a:graphicData uri="http://schemas.openxmlformats.org/drawingml/2006/table">
            <a:tbl>
              <a:tblPr/>
              <a:tblGrid>
                <a:gridCol w="8147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br>
                        <a:rPr lang="en-US" dirty="0"/>
                      </a:br>
                      <a:br>
                        <a:rPr lang="en-US" dirty="0"/>
                      </a:b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098" name="Picture 2" descr="http://www.thehiddenevil.com/pics/breadlin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9"/>
          <a:stretch/>
        </p:blipFill>
        <p:spPr bwMode="auto">
          <a:xfrm>
            <a:off x="341376" y="395370"/>
            <a:ext cx="4012990" cy="283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quatters.jpg (39580 bytes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325" y="395371"/>
            <a:ext cx="3814380" cy="283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439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pPr algn="l"/>
            <a:r>
              <a:rPr lang="en-US" dirty="0"/>
              <a:t>The Crash 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2715"/>
            <a:ext cx="5391150" cy="1280159"/>
          </a:xfrm>
        </p:spPr>
        <p:txBody>
          <a:bodyPr>
            <a:noAutofit/>
          </a:bodyPr>
          <a:lstStyle/>
          <a:p>
            <a:r>
              <a:rPr lang="en-US" sz="2400" dirty="0"/>
              <a:t>Stock Market crash of October 1929 </a:t>
            </a:r>
          </a:p>
          <a:p>
            <a:pPr lvl="1"/>
            <a:r>
              <a:rPr lang="en-US" sz="2000" dirty="0"/>
              <a:t>The price per bushel for wheat and corn dropped by more than 25% in a single year. </a:t>
            </a:r>
          </a:p>
        </p:txBody>
      </p:sp>
      <p:pic>
        <p:nvPicPr>
          <p:cNvPr id="4" name="Picture 2" descr="salinas.jpg (191557 bytes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77181"/>
            <a:ext cx="3000375" cy="253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16AD4B-0B2F-4B06-A5CC-227779B262A8}"/>
              </a:ext>
            </a:extLst>
          </p:cNvPr>
          <p:cNvSpPr txBox="1">
            <a:spLocks/>
          </p:cNvSpPr>
          <p:nvPr/>
        </p:nvSpPr>
        <p:spPr>
          <a:xfrm>
            <a:off x="457200" y="2850514"/>
            <a:ext cx="8229600" cy="3642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As the depression continued</a:t>
            </a:r>
          </a:p>
          <a:p>
            <a:pPr lvl="1"/>
            <a:r>
              <a:rPr lang="en-US" sz="2000" dirty="0"/>
              <a:t>prices for almost all agricultural products dropped even further.</a:t>
            </a:r>
          </a:p>
          <a:p>
            <a:pPr lvl="1"/>
            <a:r>
              <a:rPr lang="en-US" sz="2000" dirty="0"/>
              <a:t>The number of acres harvested and the yields per acre also fell for many crops</a:t>
            </a:r>
          </a:p>
          <a:p>
            <a:pPr lvl="2"/>
            <a:r>
              <a:rPr lang="en-US" sz="1800" dirty="0"/>
              <a:t>Due to severe flooding in some parts of the country, and widespread drought in others. </a:t>
            </a:r>
          </a:p>
          <a:p>
            <a:pPr lvl="1"/>
            <a:r>
              <a:rPr lang="en-US" sz="2000" dirty="0"/>
              <a:t>Agriculture was devastated as fields and streams dried up. </a:t>
            </a:r>
          </a:p>
          <a:p>
            <a:pPr lvl="2"/>
            <a:r>
              <a:rPr lang="en-US" sz="1800" dirty="0"/>
              <a:t>Agricultural exports crashed </a:t>
            </a:r>
          </a:p>
          <a:p>
            <a:pPr lvl="3"/>
            <a:r>
              <a:rPr lang="en-US" sz="1600" dirty="0"/>
              <a:t>Dropped $1 Billion dollars a year during the early 1930s. </a:t>
            </a:r>
          </a:p>
        </p:txBody>
      </p:sp>
    </p:spTree>
    <p:extLst>
      <p:ext uri="{BB962C8B-B14F-4D97-AF65-F5344CB8AC3E}">
        <p14:creationId xmlns:p14="http://schemas.microsoft.com/office/powerpoint/2010/main" val="1199682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The Struggle to Adapt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706" y="2701707"/>
            <a:ext cx="8229600" cy="3917946"/>
          </a:xfrm>
        </p:spPr>
        <p:txBody>
          <a:bodyPr>
            <a:noAutofit/>
          </a:bodyPr>
          <a:lstStyle/>
          <a:p>
            <a:r>
              <a:rPr lang="en-US" sz="2000" dirty="0"/>
              <a:t>In 1932 the situation worsened for American farmers and ranchers. </a:t>
            </a:r>
          </a:p>
          <a:p>
            <a:pPr lvl="1"/>
            <a:r>
              <a:rPr lang="en-US" dirty="0"/>
              <a:t>The price of a bushel of corn dropped from $0.76 in 1929 to $0.29 in 1932; </a:t>
            </a:r>
          </a:p>
          <a:p>
            <a:pPr lvl="1"/>
            <a:r>
              <a:rPr lang="en-US" dirty="0"/>
              <a:t>Beef prices dropped from $0.10 to $0.05 per pound.</a:t>
            </a:r>
            <a:endParaRPr lang="en-US" sz="2000" dirty="0"/>
          </a:p>
          <a:p>
            <a:r>
              <a:rPr lang="en-US" sz="2000" dirty="0"/>
              <a:t>Attributed the falling prices to two things:</a:t>
            </a:r>
          </a:p>
          <a:p>
            <a:pPr lvl="1"/>
            <a:r>
              <a:rPr lang="en-US" dirty="0"/>
              <a:t>Revolutionary developments as the change from horses to motors</a:t>
            </a:r>
          </a:p>
          <a:p>
            <a:pPr lvl="1"/>
            <a:r>
              <a:rPr lang="en-US" dirty="0"/>
              <a:t>Farmers lacked the education and skills they needed to understand how the market was working.</a:t>
            </a:r>
            <a:endParaRPr lang="en-US" sz="2000" dirty="0"/>
          </a:p>
          <a:p>
            <a:r>
              <a:rPr lang="en-US" sz="2000" dirty="0"/>
              <a:t>USDA tried to teach farmers to balance supply with demand. </a:t>
            </a:r>
          </a:p>
          <a:p>
            <a:pPr lvl="1"/>
            <a:r>
              <a:rPr lang="en-US" dirty="0"/>
              <a:t>Urged farmers to voluntarily plant less of surplus crops like corn and wheat. </a:t>
            </a:r>
          </a:p>
          <a:p>
            <a:pPr lvl="1"/>
            <a:r>
              <a:rPr lang="en-US" dirty="0"/>
              <a:t>Also promoted increased production of less plentiful crops</a:t>
            </a:r>
          </a:p>
          <a:p>
            <a:pPr lvl="2"/>
            <a:r>
              <a:rPr lang="en-US" sz="1600" dirty="0"/>
              <a:t>Ex: planting tomatoes earlier than normal to produce a more crop, which would put more money in farmers pockets.</a:t>
            </a:r>
          </a:p>
        </p:txBody>
      </p:sp>
      <p:pic>
        <p:nvPicPr>
          <p:cNvPr id="4" name="Picture 3" descr="http://www.agclassroom.org/gan/timeline/images/pictures/1910_go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705" y="228600"/>
            <a:ext cx="3165293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018903-4E3D-41F4-BBAE-A2F46E10D9E0}"/>
              </a:ext>
            </a:extLst>
          </p:cNvPr>
          <p:cNvSpPr txBox="1">
            <a:spLocks/>
          </p:cNvSpPr>
          <p:nvPr/>
        </p:nvSpPr>
        <p:spPr>
          <a:xfrm>
            <a:off x="3615964" y="1243641"/>
            <a:ext cx="5264331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Hoover administration made efforts to help. </a:t>
            </a:r>
          </a:p>
          <a:p>
            <a:pPr lvl="1"/>
            <a:r>
              <a:rPr lang="en-US" dirty="0"/>
              <a:t>A Federal Drought Relief Committee was established in 1930. </a:t>
            </a:r>
          </a:p>
          <a:p>
            <a:pPr lvl="2"/>
            <a:r>
              <a:rPr lang="en-US" sz="1600" dirty="0"/>
              <a:t>Recommended increased road and dam construction in drought areas.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66949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4000"/>
            <a:ext cx="7886700" cy="854074"/>
          </a:xfrm>
        </p:spPr>
        <p:txBody>
          <a:bodyPr>
            <a:normAutofit/>
          </a:bodyPr>
          <a:lstStyle/>
          <a:p>
            <a:r>
              <a:rPr lang="en-US" dirty="0"/>
              <a:t>New Hope – New Deal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125" y="4056524"/>
            <a:ext cx="5085251" cy="2547476"/>
          </a:xfrm>
        </p:spPr>
        <p:txBody>
          <a:bodyPr>
            <a:noAutofit/>
          </a:bodyPr>
          <a:lstStyle/>
          <a:p>
            <a:r>
              <a:rPr lang="en-US" sz="2800" dirty="0"/>
              <a:t>Roosevelt firmly believed that solving the agricultural problems facing Americans was fundamental to easing the Depression.</a:t>
            </a:r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14338" name="Picture 2" descr="apples.jpg (27452 bytes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02" y="3897230"/>
            <a:ext cx="3390289" cy="226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2.bp.blogspot.com/-P1OP9hIOVhE/TkMTFhZiDQI/AAAAAAAAAQI/Wm8yyN--sRk/s1600/foranewde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973" y="357794"/>
            <a:ext cx="2884311" cy="241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EE1238-0DCE-4FB3-815A-16A69D358714}"/>
              </a:ext>
            </a:extLst>
          </p:cNvPr>
          <p:cNvSpPr txBox="1">
            <a:spLocks/>
          </p:cNvSpPr>
          <p:nvPr/>
        </p:nvSpPr>
        <p:spPr>
          <a:xfrm>
            <a:off x="533400" y="1033924"/>
            <a:ext cx="5418323" cy="2547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President Roosevelt took on the “farm problem” immediately. </a:t>
            </a:r>
          </a:p>
          <a:p>
            <a:pPr lvl="1"/>
            <a:r>
              <a:rPr lang="en-US" sz="2400" dirty="0"/>
              <a:t>He visited poor farmers, shook their hands, and promised change. </a:t>
            </a:r>
          </a:p>
          <a:p>
            <a:pPr lvl="1"/>
            <a:r>
              <a:rPr lang="en-US" sz="2400" dirty="0"/>
              <a:t>His wife, Eleanor, fought for the rights of sharecroppers and other minority groups in trouble. </a:t>
            </a:r>
            <a:endParaRPr lang="en-US" sz="28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8095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dirty="0"/>
              <a:t>New Deal Programs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8650" y="1272382"/>
            <a:ext cx="4171950" cy="4525963"/>
          </a:xfrm>
        </p:spPr>
        <p:txBody>
          <a:bodyPr>
            <a:noAutofit/>
          </a:bodyPr>
          <a:lstStyle/>
          <a:p>
            <a:r>
              <a:rPr lang="en-US" sz="2800" dirty="0"/>
              <a:t>Designed to help farmers:</a:t>
            </a:r>
          </a:p>
          <a:p>
            <a:pPr lvl="1"/>
            <a:r>
              <a:rPr lang="en-US" sz="2400" dirty="0"/>
              <a:t>The Agricultural Adjustment Acts </a:t>
            </a:r>
          </a:p>
          <a:p>
            <a:pPr lvl="1"/>
            <a:r>
              <a:rPr lang="en-US" sz="2400" dirty="0"/>
              <a:t>The Civilian Conservation Corps </a:t>
            </a:r>
          </a:p>
          <a:p>
            <a:pPr lvl="1"/>
            <a:r>
              <a:rPr lang="en-US" sz="2400" dirty="0"/>
              <a:t>The Farm Security Administration</a:t>
            </a:r>
          </a:p>
          <a:p>
            <a:pPr lvl="1"/>
            <a:r>
              <a:rPr lang="en-US" sz="2400" dirty="0"/>
              <a:t>The Soil Conservation Service </a:t>
            </a:r>
          </a:p>
          <a:p>
            <a:pPr lvl="1"/>
            <a:r>
              <a:rPr lang="en-US" sz="2400" dirty="0"/>
              <a:t>The Rural Electrification Administration</a:t>
            </a:r>
          </a:p>
          <a:p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257800" y="1272382"/>
            <a:ext cx="3503549" cy="2768022"/>
          </a:xfrm>
        </p:spPr>
        <p:txBody>
          <a:bodyPr>
            <a:noAutofit/>
          </a:bodyPr>
          <a:lstStyle/>
          <a:p>
            <a:r>
              <a:rPr lang="en-US" sz="2800" dirty="0"/>
              <a:t>Programs focused on:</a:t>
            </a:r>
          </a:p>
          <a:p>
            <a:pPr lvl="1"/>
            <a:r>
              <a:rPr lang="en-US" sz="2400" dirty="0"/>
              <a:t>Improving farm services, </a:t>
            </a:r>
          </a:p>
          <a:p>
            <a:pPr lvl="1"/>
            <a:r>
              <a:rPr lang="en-US" sz="2400" dirty="0"/>
              <a:t>Reducing farm surpluses</a:t>
            </a:r>
          </a:p>
          <a:p>
            <a:pPr lvl="1"/>
            <a:r>
              <a:rPr lang="en-US" sz="2400" dirty="0"/>
              <a:t>Increasing prices. </a:t>
            </a:r>
          </a:p>
          <a:p>
            <a:endParaRPr lang="en-US" sz="2800" dirty="0"/>
          </a:p>
        </p:txBody>
      </p:sp>
      <p:pic>
        <p:nvPicPr>
          <p:cNvPr id="6" name="Picture 4" descr="famr.jpg (119722 bytes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4171950" cy="298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76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dirty="0"/>
              <a:t>Agricultural Adjustment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201"/>
            <a:ext cx="7677150" cy="4952999"/>
          </a:xfrm>
        </p:spPr>
        <p:txBody>
          <a:bodyPr>
            <a:noAutofit/>
          </a:bodyPr>
          <a:lstStyle/>
          <a:p>
            <a:r>
              <a:rPr lang="en-US" sz="2800" dirty="0"/>
              <a:t>Despite opposition, Roosevelt quickly signed the Agricultural Adjustment Act of 1933. </a:t>
            </a:r>
          </a:p>
          <a:p>
            <a:pPr lvl="1"/>
            <a:r>
              <a:rPr lang="en-US" sz="2400" dirty="0"/>
              <a:t>Brought immediate change. </a:t>
            </a:r>
          </a:p>
          <a:p>
            <a:r>
              <a:rPr lang="en-US" sz="2800" dirty="0"/>
              <a:t>The Act provided for crop reduction through:</a:t>
            </a:r>
          </a:p>
          <a:p>
            <a:pPr lvl="1"/>
            <a:r>
              <a:rPr lang="en-US" sz="2400" dirty="0"/>
              <a:t>Plow ups = paying farmers </a:t>
            </a:r>
            <a:r>
              <a:rPr lang="en-US" sz="2400" i="1" dirty="0"/>
              <a:t>not </a:t>
            </a:r>
            <a:r>
              <a:rPr lang="en-US" sz="2400" dirty="0"/>
              <a:t>to plant</a:t>
            </a:r>
          </a:p>
          <a:p>
            <a:pPr lvl="2"/>
            <a:r>
              <a:rPr lang="en-US" sz="2000" dirty="0"/>
              <a:t>For example, under the first cotton contracts, growers agreed to plow up twenty-five to fifty percent of their crop before harvest, in exchange for cash payments</a:t>
            </a:r>
          </a:p>
          <a:p>
            <a:pPr lvl="1"/>
            <a:r>
              <a:rPr lang="en-US" sz="2400" dirty="0"/>
              <a:t>Slaughtering millions of pigs. </a:t>
            </a:r>
            <a:endParaRPr lang="en-US" sz="2800" dirty="0"/>
          </a:p>
          <a:p>
            <a:r>
              <a:rPr lang="en-US" sz="2800" dirty="0"/>
              <a:t>Some farmers protested, but the plan showed positive results.</a:t>
            </a:r>
          </a:p>
          <a:p>
            <a:pPr lvl="1"/>
            <a:r>
              <a:rPr lang="en-US" sz="2400" dirty="0"/>
              <a:t>Eventually caused a 50% increase in farm income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051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3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Dark Clouds for Ag: 1930-1935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5819" y="1159932"/>
            <a:ext cx="3886200" cy="4351338"/>
          </a:xfrm>
        </p:spPr>
        <p:txBody>
          <a:bodyPr>
            <a:normAutofit/>
          </a:bodyPr>
          <a:lstStyle/>
          <a:p>
            <a:r>
              <a:rPr lang="en-US" dirty="0"/>
              <a:t>Much of the nation faced devastating drought. </a:t>
            </a:r>
          </a:p>
          <a:p>
            <a:r>
              <a:rPr lang="en-US" dirty="0"/>
              <a:t>Dust storms swept away valuable layers of topsoil across TX, OK, KS, AR, NM, and CO. </a:t>
            </a:r>
          </a:p>
          <a:p>
            <a:r>
              <a:rPr lang="en-US" dirty="0"/>
              <a:t>Dust storms were made worse by the practice of plowing fields and leaving the soil exposed before planting in the spring.</a:t>
            </a:r>
          </a:p>
          <a:p>
            <a:r>
              <a:rPr lang="en-US" dirty="0"/>
              <a:t>These areas became known as the </a:t>
            </a:r>
            <a:r>
              <a:rPr lang="en-US" b="1" dirty="0"/>
              <a:t>“Dust Bowl.” </a:t>
            </a:r>
          </a:p>
          <a:p>
            <a:r>
              <a:rPr lang="en-US" dirty="0"/>
              <a:t>Thousands of farmers were forced to move.</a:t>
            </a:r>
          </a:p>
          <a:p>
            <a:endParaRPr lang="en-US" dirty="0"/>
          </a:p>
        </p:txBody>
      </p:sp>
      <p:pic>
        <p:nvPicPr>
          <p:cNvPr id="5" name="Picture 4" descr="dustbowl.jpg (128466 bytes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t="31436" r="3826" b="6343"/>
          <a:stretch/>
        </p:blipFill>
        <p:spPr bwMode="auto">
          <a:xfrm>
            <a:off x="4556051" y="1066800"/>
            <a:ext cx="4454812" cy="307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://www.weru.ksu.edu/new_weru/multimedia/dustbowl/big/dust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405" y="4648200"/>
            <a:ext cx="3687813" cy="198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weru.ksu.edu/new_weru/multimedia/dustbowl/big/8b29767u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2" t="15086" r="5840" b="14677"/>
          <a:stretch/>
        </p:blipFill>
        <p:spPr bwMode="auto">
          <a:xfrm>
            <a:off x="304800" y="5511270"/>
            <a:ext cx="1415669" cy="123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705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/>
          <a:p>
            <a:pPr algn="l"/>
            <a:r>
              <a:rPr lang="en-US" dirty="0"/>
              <a:t>“Dust Bowl”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00931"/>
            <a:ext cx="3886200" cy="4351338"/>
          </a:xfrm>
        </p:spPr>
        <p:txBody>
          <a:bodyPr>
            <a:normAutofit/>
          </a:bodyPr>
          <a:lstStyle/>
          <a:p>
            <a:r>
              <a:rPr lang="en-US" dirty="0"/>
              <a:t>The Soil Conservation Act  passed after a dust storm from the Midwest engulfed the Capitol in April 1935</a:t>
            </a:r>
          </a:p>
          <a:p>
            <a:r>
              <a:rPr lang="en-US" dirty="0"/>
              <a:t>The USDA’s soil conservation programs designed to help farmers change farming practices in order to prevent erosion. </a:t>
            </a:r>
          </a:p>
        </p:txBody>
      </p:sp>
      <p:pic>
        <p:nvPicPr>
          <p:cNvPr id="18434" name="Picture 2" descr="http://www.weru.ksu.edu/new_weru/multimedia/dustbowl/big/theb13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2" y="228599"/>
            <a:ext cx="4240494" cy="277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weru.ksu.edu/new_weru/multimedia/dustbowl/big/dust_car_g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05200"/>
            <a:ext cx="4066940" cy="286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www.weru.ksu.edu/new_weru/multimedia/dustbowl/big/usda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38600"/>
            <a:ext cx="3200399" cy="209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62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Autofit/>
          </a:bodyPr>
          <a:lstStyle/>
          <a:p>
            <a:r>
              <a:rPr lang="en-US" sz="3600" dirty="0"/>
              <a:t>Programs and Progress: AAA of 1938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1"/>
            <a:ext cx="4419600" cy="5105400"/>
          </a:xfrm>
        </p:spPr>
        <p:txBody>
          <a:bodyPr>
            <a:noAutofit/>
          </a:bodyPr>
          <a:lstStyle/>
          <a:p>
            <a:r>
              <a:rPr lang="en-US" sz="2000" dirty="0"/>
              <a:t>Congress passed second Agricultural Adjustment Act in 1938. </a:t>
            </a:r>
          </a:p>
          <a:p>
            <a:pPr lvl="1"/>
            <a:r>
              <a:rPr lang="en-US" dirty="0"/>
              <a:t>Now funded by general taxation.</a:t>
            </a:r>
            <a:endParaRPr lang="en-US" sz="2000" dirty="0"/>
          </a:p>
          <a:p>
            <a:r>
              <a:rPr lang="en-US" sz="2000" dirty="0"/>
              <a:t>While legislative actions were helping farmers, many Americans were upset by the disparity of having farm surpluses while many people went hungry. </a:t>
            </a:r>
          </a:p>
          <a:p>
            <a:r>
              <a:rPr lang="en-US" sz="2000" dirty="0"/>
              <a:t>To help alleviate hunger and reduce surpluses the USDA initiated new food programs:</a:t>
            </a:r>
          </a:p>
          <a:p>
            <a:pPr lvl="1"/>
            <a:r>
              <a:rPr lang="en-US" dirty="0"/>
              <a:t>The Food Stamps program (1939) provided surplus food to poor families </a:t>
            </a:r>
          </a:p>
          <a:p>
            <a:pPr lvl="1"/>
            <a:r>
              <a:rPr lang="en-US" dirty="0"/>
              <a:t>School Lunch programs used surpluses to feed children. </a:t>
            </a:r>
          </a:p>
          <a:p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744" y="1219201"/>
            <a:ext cx="4035056" cy="4351338"/>
          </a:xfrm>
        </p:spPr>
        <p:txBody>
          <a:bodyPr>
            <a:normAutofit/>
          </a:bodyPr>
          <a:lstStyle/>
          <a:p>
            <a:r>
              <a:rPr lang="en-US" dirty="0"/>
              <a:t>The USDA built four new research labs across the nation to find new uses for agricultural products so that farmers could find new markets for their surpluses. </a:t>
            </a:r>
          </a:p>
          <a:p>
            <a:r>
              <a:rPr lang="en-US" dirty="0"/>
              <a:t>Once relief was flowing, attitudes improved.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9458" name="Picture 2" descr="http://oregonhunger.org/files/images/LC-DIG-hec-265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3800"/>
            <a:ext cx="3727845" cy="248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137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823912"/>
          </a:xfrm>
        </p:spPr>
        <p:txBody>
          <a:bodyPr/>
          <a:lstStyle/>
          <a:p>
            <a:r>
              <a:rPr lang="en-US" dirty="0"/>
              <a:t>STATS: 1930 vs. 1940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27459" y="1115220"/>
            <a:ext cx="2819400" cy="639762"/>
          </a:xfrm>
        </p:spPr>
        <p:txBody>
          <a:bodyPr>
            <a:normAutofit/>
          </a:bodyPr>
          <a:lstStyle/>
          <a:p>
            <a:r>
              <a:rPr lang="en-US" sz="2800" dirty="0"/>
              <a:t>1930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92040" y="1818057"/>
            <a:ext cx="4040188" cy="4052094"/>
          </a:xfrm>
        </p:spPr>
        <p:txBody>
          <a:bodyPr>
            <a:no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400" dirty="0"/>
              <a:t>132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400" dirty="0"/>
              <a:t>18% of labor force</a:t>
            </a:r>
          </a:p>
          <a:p>
            <a:r>
              <a:rPr lang="en-US" sz="2800" dirty="0"/>
              <a:t> Number of farms </a:t>
            </a:r>
          </a:p>
          <a:p>
            <a:pPr lvl="1"/>
            <a:r>
              <a:rPr lang="en-US" sz="2400" dirty="0"/>
              <a:t>6.1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400" dirty="0"/>
              <a:t> 175 acres</a:t>
            </a:r>
          </a:p>
          <a:p>
            <a:pPr marL="457200" lvl="1" indent="0">
              <a:buNone/>
            </a:pPr>
            <a:endParaRPr lang="en-US" sz="2800" dirty="0"/>
          </a:p>
          <a:p>
            <a:pPr lvl="1">
              <a:buNone/>
            </a:pP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0" y="1249363"/>
            <a:ext cx="3887391" cy="505619"/>
          </a:xfrm>
        </p:spPr>
        <p:txBody>
          <a:bodyPr>
            <a:normAutofit/>
          </a:bodyPr>
          <a:lstStyle/>
          <a:p>
            <a:r>
              <a:rPr lang="en-US" sz="2800" dirty="0"/>
              <a:t>1940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27459" y="1842866"/>
            <a:ext cx="4041775" cy="3794124"/>
          </a:xfrm>
        </p:spPr>
        <p:txBody>
          <a:bodyPr>
            <a:norm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400" dirty="0"/>
              <a:t>123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400" dirty="0"/>
              <a:t>21% of labor force</a:t>
            </a:r>
          </a:p>
          <a:p>
            <a:r>
              <a:rPr lang="en-US" sz="2800" dirty="0"/>
              <a:t> Number of farms</a:t>
            </a:r>
          </a:p>
          <a:p>
            <a:pPr lvl="1"/>
            <a:r>
              <a:rPr lang="en-US" sz="2400" dirty="0"/>
              <a:t>6.3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400" dirty="0"/>
              <a:t> 157 acres</a:t>
            </a:r>
          </a:p>
        </p:txBody>
      </p:sp>
    </p:spTree>
    <p:extLst>
      <p:ext uri="{BB962C8B-B14F-4D97-AF65-F5344CB8AC3E}">
        <p14:creationId xmlns:p14="http://schemas.microsoft.com/office/powerpoint/2010/main" val="1309608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Pre WWII: 1939 - 1941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95400"/>
            <a:ext cx="409575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United States agriculture braced for the unknown as foreign markets closed and surpluses surged higher than ever. </a:t>
            </a:r>
          </a:p>
          <a:p>
            <a:r>
              <a:rPr lang="en-US" sz="2800" dirty="0"/>
              <a:t>Farmers were asked to produce only what was needed at home.</a:t>
            </a:r>
          </a:p>
          <a:p>
            <a:r>
              <a:rPr lang="en-US" sz="2800" b="1" dirty="0"/>
              <a:t>1941: USDA once again urged American farmers to produce more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4095750" cy="4351338"/>
          </a:xfrm>
        </p:spPr>
        <p:txBody>
          <a:bodyPr>
            <a:noAutofit/>
          </a:bodyPr>
          <a:lstStyle/>
          <a:p>
            <a:r>
              <a:rPr lang="en-US" sz="2800" dirty="0"/>
              <a:t>Manufacturing of new armaments for the U.S. military and its allies increased:</a:t>
            </a:r>
          </a:p>
          <a:p>
            <a:pPr lvl="1"/>
            <a:r>
              <a:rPr lang="en-US" sz="2400" dirty="0"/>
              <a:t>Jobs opened up everywhere </a:t>
            </a:r>
          </a:p>
          <a:p>
            <a:pPr lvl="1"/>
            <a:r>
              <a:rPr lang="en-US" sz="2400" dirty="0"/>
              <a:t>Large numbers of men and women, especially minorities, left farm work for higher paying jobs in industry. </a:t>
            </a:r>
          </a:p>
          <a:p>
            <a:pPr lvl="1"/>
            <a:r>
              <a:rPr lang="en-US" sz="2400" dirty="0"/>
              <a:t>Many former southern sharecroppers migrate to war-related jobs in cities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6929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7877"/>
          </a:xfrm>
        </p:spPr>
        <p:txBody>
          <a:bodyPr/>
          <a:lstStyle/>
          <a:p>
            <a:r>
              <a:rPr lang="en-US" dirty="0"/>
              <a:t>WWII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733800"/>
            <a:ext cx="7886700" cy="2454274"/>
          </a:xfrm>
        </p:spPr>
        <p:txBody>
          <a:bodyPr>
            <a:noAutofit/>
          </a:bodyPr>
          <a:lstStyle/>
          <a:p>
            <a:r>
              <a:rPr lang="en-US" sz="2400" dirty="0"/>
              <a:t>Even as farm output increased, food rationing went into effect.</a:t>
            </a:r>
          </a:p>
          <a:p>
            <a:r>
              <a:rPr lang="en-US" sz="2400" dirty="0"/>
              <a:t>Farmers began using more and more machinery to replace animal power. </a:t>
            </a:r>
          </a:p>
          <a:p>
            <a:pPr lvl="1"/>
            <a:r>
              <a:rPr lang="en-US" sz="2000" dirty="0"/>
              <a:t>The shift away from horses and mules freed up more land for the production of feed grain for livestock and increased meat production.</a:t>
            </a:r>
          </a:p>
        </p:txBody>
      </p:sp>
      <p:pic>
        <p:nvPicPr>
          <p:cNvPr id="20482" name="Picture 2" descr="http://www.historyplace.com/worldwar2/ww2-pix/pear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t="5585" b="9566"/>
          <a:stretch/>
        </p:blipFill>
        <p:spPr bwMode="auto">
          <a:xfrm>
            <a:off x="5486400" y="696294"/>
            <a:ext cx="3429000" cy="248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82B8F4-1CED-4EF3-B1DE-EF8B0941AB95}"/>
              </a:ext>
            </a:extLst>
          </p:cNvPr>
          <p:cNvSpPr txBox="1">
            <a:spLocks/>
          </p:cNvSpPr>
          <p:nvPr/>
        </p:nvSpPr>
        <p:spPr>
          <a:xfrm>
            <a:off x="628650" y="1165824"/>
            <a:ext cx="5162550" cy="2262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attack on Pearl Harbor changed everything. </a:t>
            </a:r>
          </a:p>
          <a:p>
            <a:pPr lvl="1"/>
            <a:r>
              <a:rPr lang="en-US" sz="2000" dirty="0"/>
              <a:t>Farmers dedicated themselves to the “defeat of the Axis.” </a:t>
            </a:r>
          </a:p>
          <a:p>
            <a:pPr lvl="1"/>
            <a:r>
              <a:rPr lang="en-US" sz="2000" dirty="0"/>
              <a:t>They eagerly adopted science and technology to increase production, such as:</a:t>
            </a:r>
            <a:endParaRPr lang="en-US" dirty="0"/>
          </a:p>
          <a:p>
            <a:pPr lvl="2"/>
            <a:r>
              <a:rPr lang="en-US" sz="1800" dirty="0"/>
              <a:t>Planting hybrid corn.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1042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1942: Shock Troops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1"/>
            <a:ext cx="8610600" cy="3428999"/>
          </a:xfrm>
        </p:spPr>
        <p:txBody>
          <a:bodyPr>
            <a:normAutofit/>
          </a:bodyPr>
          <a:lstStyle/>
          <a:p>
            <a:r>
              <a:rPr lang="en-US" sz="2800" dirty="0"/>
              <a:t>By the end of 1942 farm labor became scarce. </a:t>
            </a:r>
          </a:p>
          <a:p>
            <a:r>
              <a:rPr lang="en-US" sz="2800" dirty="0"/>
              <a:t>To reduce the # of men leaving farms to go to war, the Government exempted 1,600,000 men from the draft. </a:t>
            </a:r>
          </a:p>
          <a:p>
            <a:pPr lvl="1"/>
            <a:r>
              <a:rPr lang="en-US" sz="2400" dirty="0"/>
              <a:t>These farm workers helped fight the war on the home front. </a:t>
            </a:r>
          </a:p>
          <a:p>
            <a:pPr lvl="1"/>
            <a:r>
              <a:rPr lang="en-US" sz="2400" dirty="0"/>
              <a:t>The “shock troops” of the countryside made a major difference. </a:t>
            </a:r>
          </a:p>
          <a:p>
            <a:r>
              <a:rPr lang="en-US" sz="2800" dirty="0"/>
              <a:t>By the end of the war U.S. food and fiber production reached record levels. </a:t>
            </a:r>
          </a:p>
        </p:txBody>
      </p:sp>
      <p:pic>
        <p:nvPicPr>
          <p:cNvPr id="21506" name="Picture 2" descr="http://digital.library.northwestern.edu/wwii-posters/img/ww1646-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123" y="3761394"/>
            <a:ext cx="3838353" cy="273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525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3"/>
          </a:xfrm>
        </p:spPr>
        <p:txBody>
          <a:bodyPr>
            <a:noAutofit/>
          </a:bodyPr>
          <a:lstStyle/>
          <a:p>
            <a:r>
              <a:rPr lang="en-US" dirty="0"/>
              <a:t>Ag Science &amp; Research at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43000"/>
            <a:ext cx="3886200" cy="5029200"/>
          </a:xfrm>
        </p:spPr>
        <p:txBody>
          <a:bodyPr>
            <a:noAutofit/>
          </a:bodyPr>
          <a:lstStyle/>
          <a:p>
            <a:r>
              <a:rPr lang="en-US" sz="2400" dirty="0"/>
              <a:t>During WWII, the USDA was increased research efforts to meet defense needs. </a:t>
            </a:r>
          </a:p>
          <a:p>
            <a:r>
              <a:rPr lang="en-US" sz="2400" dirty="0"/>
              <a:t>Needed Substitutes for:</a:t>
            </a:r>
          </a:p>
          <a:p>
            <a:pPr lvl="1"/>
            <a:r>
              <a:rPr lang="en-US" sz="2000" dirty="0"/>
              <a:t>rubber, </a:t>
            </a:r>
          </a:p>
          <a:p>
            <a:pPr lvl="1"/>
            <a:r>
              <a:rPr lang="en-US" sz="2000" dirty="0"/>
              <a:t>tropical oils, </a:t>
            </a:r>
          </a:p>
          <a:p>
            <a:pPr lvl="1"/>
            <a:r>
              <a:rPr lang="en-US" sz="2000" dirty="0"/>
              <a:t>cork </a:t>
            </a:r>
          </a:p>
          <a:p>
            <a:pPr lvl="1"/>
            <a:r>
              <a:rPr lang="en-US" sz="2000" dirty="0"/>
              <a:t>other imported products </a:t>
            </a:r>
          </a:p>
          <a:p>
            <a:r>
              <a:rPr lang="en-US" sz="2400" dirty="0"/>
              <a:t>The Japanese controlled much of the world’s supply of tropical agricultural products.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2999"/>
            <a:ext cx="4114800" cy="5349873"/>
          </a:xfrm>
        </p:spPr>
        <p:txBody>
          <a:bodyPr>
            <a:noAutofit/>
          </a:bodyPr>
          <a:lstStyle/>
          <a:p>
            <a:r>
              <a:rPr lang="en-US" sz="2400" dirty="0"/>
              <a:t>USDA scientists also developed better methods of food dehydration. </a:t>
            </a:r>
          </a:p>
          <a:p>
            <a:pPr lvl="1"/>
            <a:r>
              <a:rPr lang="en-US" sz="2000" dirty="0"/>
              <a:t>“Instant” potatoes </a:t>
            </a:r>
          </a:p>
          <a:p>
            <a:pPr lvl="1"/>
            <a:r>
              <a:rPr lang="en-US" sz="2000" dirty="0"/>
              <a:t>“Dried” milk</a:t>
            </a:r>
          </a:p>
          <a:p>
            <a:pPr lvl="1"/>
            <a:r>
              <a:rPr lang="en-US" sz="2000" dirty="0"/>
              <a:t>“Powdered” eggs</a:t>
            </a:r>
          </a:p>
          <a:p>
            <a:pPr lvl="1"/>
            <a:r>
              <a:rPr lang="en-US" sz="2000" dirty="0"/>
              <a:t>Combining various dried vegetables and meats into prepackaged soups.</a:t>
            </a:r>
          </a:p>
          <a:p>
            <a:r>
              <a:rPr lang="en-US" sz="2400" dirty="0"/>
              <a:t>Improved methods of food preservation helped reduce weight and bulk and made shipping and food storage easier.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5665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46136"/>
          </a:xfrm>
        </p:spPr>
        <p:txBody>
          <a:bodyPr>
            <a:noAutofit/>
          </a:bodyPr>
          <a:lstStyle/>
          <a:p>
            <a:r>
              <a:rPr lang="en-US" dirty="0"/>
              <a:t>Ag Science &amp; Research at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764" y="1211263"/>
            <a:ext cx="7525636" cy="2293937"/>
          </a:xfrm>
        </p:spPr>
        <p:txBody>
          <a:bodyPr>
            <a:normAutofit/>
          </a:bodyPr>
          <a:lstStyle/>
          <a:p>
            <a:r>
              <a:rPr lang="en-US" dirty="0"/>
              <a:t>New glues, plastics, paints and fabrics were developed from milk, soybeans, cotton and many other agricultural commodities. </a:t>
            </a:r>
          </a:p>
          <a:p>
            <a:r>
              <a:rPr lang="en-US" dirty="0"/>
              <a:t>The military adopted aerial mapping and photography techniques that had been pioneered by the USDA Forest Service</a:t>
            </a:r>
          </a:p>
          <a:p>
            <a:r>
              <a:rPr lang="en-US" dirty="0"/>
              <a:t>After the War, private industry commercialized many of the products developed by USDA researchers.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3554" name="Picture 2" descr="http://www.ars.usda.gov/images/docs/12764_12958/PENGROU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32771"/>
            <a:ext cx="3962400" cy="2852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779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8362950" cy="854074"/>
          </a:xfrm>
        </p:spPr>
        <p:txBody>
          <a:bodyPr>
            <a:noAutofit/>
          </a:bodyPr>
          <a:lstStyle/>
          <a:p>
            <a:pPr algn="r"/>
            <a:r>
              <a:rPr lang="en-US" dirty="0"/>
              <a:t>Ag Science &amp; Research at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1014" y="1295400"/>
            <a:ext cx="5158563" cy="3276600"/>
          </a:xfrm>
        </p:spPr>
        <p:txBody>
          <a:bodyPr>
            <a:noAutofit/>
          </a:bodyPr>
          <a:lstStyle/>
          <a:p>
            <a:r>
              <a:rPr lang="en-US" sz="2800" b="1" dirty="0"/>
              <a:t>Of all these endeavors, the mass-production of penicillin became the most important contribution of agricultural researchers during World War II. </a:t>
            </a:r>
          </a:p>
          <a:p>
            <a:pPr lvl="1"/>
            <a:r>
              <a:rPr lang="en-US" sz="2400" dirty="0"/>
              <a:t>After the war it launched a new pharmaceutical industry. </a:t>
            </a:r>
          </a:p>
          <a:p>
            <a:endParaRPr lang="en-US" sz="2800" dirty="0"/>
          </a:p>
        </p:txBody>
      </p:sp>
      <p:pic>
        <p:nvPicPr>
          <p:cNvPr id="22530" name="Picture 2" descr="http://www.fas.org/blog/bio/wp-content/uploads/2010/06/Penicillin-WW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23" y="914400"/>
            <a:ext cx="3400249" cy="428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698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The Post WWII Boom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0"/>
            <a:ext cx="7886700" cy="5105399"/>
          </a:xfrm>
        </p:spPr>
        <p:txBody>
          <a:bodyPr>
            <a:noAutofit/>
          </a:bodyPr>
          <a:lstStyle/>
          <a:p>
            <a:r>
              <a:rPr lang="en-US" sz="2800" dirty="0"/>
              <a:t>To prevent the return of agriculture to pre-war Depression conditions, 4 million acres of crops were plowed up and a peacetime economy was formed.</a:t>
            </a:r>
          </a:p>
          <a:p>
            <a:r>
              <a:rPr lang="en-US" sz="2800" dirty="0"/>
              <a:t>1948: The Marshall Plan</a:t>
            </a:r>
          </a:p>
          <a:p>
            <a:pPr lvl="1"/>
            <a:r>
              <a:rPr lang="en-US" sz="2400" dirty="0"/>
              <a:t>Response to notion that the U.S. has a “moral responsibility to feed the hungry people of the world.” </a:t>
            </a:r>
          </a:p>
          <a:p>
            <a:pPr lvl="1"/>
            <a:r>
              <a:rPr lang="en-US" sz="2400" dirty="0"/>
              <a:t>The United States sent millions of tons of food abroad to prevent mass famine in the years after WWII.</a:t>
            </a:r>
          </a:p>
          <a:p>
            <a:pPr lvl="1"/>
            <a:r>
              <a:rPr lang="en-US" sz="2400" dirty="0"/>
              <a:t>Livestock, seed, fertilizer and farm machinery were also sent overseas to help rebuild Europe’s agricultural system </a:t>
            </a:r>
          </a:p>
          <a:p>
            <a:pPr lvl="2"/>
            <a:r>
              <a:rPr lang="en-US" sz="2000" dirty="0"/>
              <a:t>European farmers visited the U.S. to learn American farming techniques.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0110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r>
              <a:rPr lang="en-US" dirty="0"/>
              <a:t>Post WWII: Leaving the Farm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0"/>
            <a:ext cx="7886700" cy="2590800"/>
          </a:xfrm>
        </p:spPr>
        <p:txBody>
          <a:bodyPr>
            <a:noAutofit/>
          </a:bodyPr>
          <a:lstStyle/>
          <a:p>
            <a:r>
              <a:rPr lang="en-US" sz="2800" dirty="0"/>
              <a:t>Congress passed the G.I. Bill in 1944, </a:t>
            </a:r>
          </a:p>
          <a:p>
            <a:pPr lvl="1"/>
            <a:r>
              <a:rPr lang="en-US" sz="2400" dirty="0"/>
              <a:t>Providing Veterans with educational and other benefits, </a:t>
            </a:r>
          </a:p>
          <a:p>
            <a:pPr lvl="1"/>
            <a:r>
              <a:rPr lang="en-US" sz="2400" dirty="0"/>
              <a:t>Enrollment in land grant colleges soared. </a:t>
            </a:r>
          </a:p>
          <a:p>
            <a:r>
              <a:rPr lang="en-US" sz="2800" dirty="0"/>
              <a:t>More and more men and women graduated and took agricultural jobs off the farm with the goal of feeding the world.</a:t>
            </a:r>
          </a:p>
        </p:txBody>
      </p:sp>
      <p:pic>
        <p:nvPicPr>
          <p:cNvPr id="24578" name="Picture 2" descr="http://arcweb.sos.state.or.us/exhibits/ww2/images/after/vet37-19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704" y="3391786"/>
            <a:ext cx="3897996" cy="319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www.purdue.edu/president/messages/imgs/Nov2009/soldiersclass_1940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81" y="3838354"/>
            <a:ext cx="3897996" cy="250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296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r>
              <a:rPr lang="en-US" dirty="0"/>
              <a:t>1940’s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6018"/>
            <a:ext cx="4800600" cy="5463382"/>
          </a:xfrm>
        </p:spPr>
        <p:txBody>
          <a:bodyPr>
            <a:noAutofit/>
          </a:bodyPr>
          <a:lstStyle/>
          <a:p>
            <a:r>
              <a:rPr lang="en-US" sz="2400" dirty="0"/>
              <a:t>1940 on the Farm:</a:t>
            </a:r>
          </a:p>
          <a:p>
            <a:pPr lvl="1"/>
            <a:r>
              <a:rPr lang="en-US" sz="2000" dirty="0"/>
              <a:t>58% of farms have cars</a:t>
            </a:r>
          </a:p>
          <a:p>
            <a:pPr lvl="1"/>
            <a:r>
              <a:rPr lang="en-US" sz="2000" dirty="0"/>
              <a:t>25% of farms have phones</a:t>
            </a:r>
          </a:p>
          <a:p>
            <a:pPr lvl="1"/>
            <a:r>
              <a:rPr lang="en-US" sz="2000" dirty="0"/>
              <a:t>33% of farms have electricity</a:t>
            </a:r>
          </a:p>
          <a:p>
            <a:r>
              <a:rPr lang="en-US" sz="2400" dirty="0"/>
              <a:t>1940</a:t>
            </a:r>
          </a:p>
          <a:p>
            <a:pPr lvl="1"/>
            <a:r>
              <a:rPr lang="en-US" sz="2000" dirty="0"/>
              <a:t>584,000 students enrolled in agricultural                                        courses</a:t>
            </a:r>
          </a:p>
          <a:p>
            <a:r>
              <a:rPr lang="en-US" sz="2400" dirty="0"/>
              <a:t>1941</a:t>
            </a:r>
          </a:p>
          <a:p>
            <a:pPr lvl="1"/>
            <a:r>
              <a:rPr lang="en-US" sz="2000" dirty="0"/>
              <a:t>National Victory Garden Program</a:t>
            </a:r>
          </a:p>
          <a:p>
            <a:r>
              <a:rPr lang="en-US" sz="2400" dirty="0"/>
              <a:t>1941-1945 </a:t>
            </a:r>
          </a:p>
          <a:p>
            <a:pPr lvl="1"/>
            <a:r>
              <a:rPr lang="en-US" sz="2000" dirty="0"/>
              <a:t>Frozen foods popularized</a:t>
            </a:r>
          </a:p>
          <a:p>
            <a:r>
              <a:rPr lang="en-US" sz="2400" dirty="0"/>
              <a:t>1946</a:t>
            </a:r>
          </a:p>
          <a:p>
            <a:pPr lvl="1"/>
            <a:r>
              <a:rPr lang="en-US" sz="2000" dirty="0"/>
              <a:t>National School Lunch Act</a:t>
            </a:r>
          </a:p>
          <a:p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26" name="Picture 2" descr="http://seedsholistichealth.files.wordpress.com/2011/05/victory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597758"/>
            <a:ext cx="3581400" cy="566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662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r>
              <a:rPr lang="en-US" dirty="0"/>
              <a:t>1940’s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23951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b="1" dirty="0"/>
              <a:t>1940s – 1950s</a:t>
            </a:r>
          </a:p>
          <a:p>
            <a:pPr lvl="1"/>
            <a:r>
              <a:rPr lang="en-US" sz="2400" dirty="0"/>
              <a:t>Acreages of crops, such as oats, required for horse and mule feed decrease sharply as farms use more tractors</a:t>
            </a:r>
          </a:p>
          <a:p>
            <a:r>
              <a:rPr lang="en-US" sz="2800" b="1" dirty="0"/>
              <a:t>1945-55</a:t>
            </a:r>
            <a:endParaRPr lang="en-US" sz="2800" dirty="0"/>
          </a:p>
          <a:p>
            <a:pPr lvl="1"/>
            <a:r>
              <a:rPr lang="en-US" sz="2400" dirty="0"/>
              <a:t>Increased use of herbicides and pesticides</a:t>
            </a:r>
          </a:p>
          <a:p>
            <a:r>
              <a:rPr lang="en-US" sz="2800" b="1" dirty="0"/>
              <a:t>1945</a:t>
            </a:r>
            <a:endParaRPr lang="en-US" sz="2800" dirty="0"/>
          </a:p>
          <a:p>
            <a:pPr lvl="1"/>
            <a:r>
              <a:rPr lang="en-US" sz="2400" dirty="0"/>
              <a:t>Food and Agriculture Organization of the Untied Nations established</a:t>
            </a:r>
          </a:p>
        </p:txBody>
      </p:sp>
      <p:pic>
        <p:nvPicPr>
          <p:cNvPr id="25602" name="Picture 2" descr="http://www.agriculturesnetwork.org/magazines/global/cutting-chemicals/towards-pesticide-reduction-policies/69284_211_2_1.jpg/image_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99756"/>
            <a:ext cx="3657600" cy="239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924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695326"/>
          </a:xfrm>
        </p:spPr>
        <p:txBody>
          <a:bodyPr/>
          <a:lstStyle/>
          <a:p>
            <a:r>
              <a:rPr lang="en-US" dirty="0"/>
              <a:t>Growth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459" y="1041401"/>
            <a:ext cx="4040188" cy="639762"/>
          </a:xfrm>
        </p:spPr>
        <p:txBody>
          <a:bodyPr>
            <a:normAutofit/>
          </a:bodyPr>
          <a:lstStyle/>
          <a:p>
            <a:r>
              <a:rPr lang="en-US" sz="2800" dirty="0"/>
              <a:t>Agricultural exports: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7459" y="1865311"/>
            <a:ext cx="4267200" cy="4378325"/>
          </a:xfrm>
        </p:spPr>
        <p:txBody>
          <a:bodyPr>
            <a:noAutofit/>
          </a:bodyPr>
          <a:lstStyle/>
          <a:p>
            <a:r>
              <a:rPr lang="en-US" sz="2800" dirty="0"/>
              <a:t>1920-1929</a:t>
            </a:r>
          </a:p>
          <a:p>
            <a:pPr lvl="1"/>
            <a:r>
              <a:rPr lang="en-US" sz="2400" dirty="0"/>
              <a:t>1.94 billion/year</a:t>
            </a:r>
          </a:p>
          <a:p>
            <a:pPr lvl="1"/>
            <a:r>
              <a:rPr lang="en-US" sz="2400" dirty="0"/>
              <a:t>42% of total exports</a:t>
            </a:r>
            <a:endParaRPr lang="en-US" sz="2800" dirty="0"/>
          </a:p>
          <a:p>
            <a:r>
              <a:rPr lang="en-US" sz="2800" dirty="0"/>
              <a:t>1930-1939</a:t>
            </a:r>
          </a:p>
          <a:p>
            <a:pPr lvl="1"/>
            <a:r>
              <a:rPr lang="en-US" sz="2400" dirty="0"/>
              <a:t>$765 million/year </a:t>
            </a:r>
          </a:p>
          <a:p>
            <a:pPr lvl="1"/>
            <a:r>
              <a:rPr lang="en-US" sz="2400" dirty="0"/>
              <a:t>32% of total exports</a:t>
            </a:r>
            <a:endParaRPr lang="en-US" sz="2800" dirty="0"/>
          </a:p>
          <a:p>
            <a:r>
              <a:rPr lang="en-US" sz="2800" dirty="0"/>
              <a:t>1940-1949</a:t>
            </a:r>
          </a:p>
          <a:p>
            <a:pPr lvl="1"/>
            <a:r>
              <a:rPr lang="en-US" sz="2400" dirty="0"/>
              <a:t>$2.4 billion/year </a:t>
            </a:r>
          </a:p>
          <a:p>
            <a:pPr lvl="1"/>
            <a:r>
              <a:rPr lang="en-US" sz="2400" dirty="0"/>
              <a:t>22% of total exports</a:t>
            </a:r>
          </a:p>
          <a:p>
            <a:pPr marL="0" indent="0">
              <a:buNone/>
            </a:pPr>
            <a:br>
              <a:rPr lang="en-US" sz="2800" dirty="0"/>
            </a:br>
            <a:endParaRPr lang="en-US" sz="2800" dirty="0"/>
          </a:p>
          <a:p>
            <a:pPr>
              <a:buNone/>
            </a:pPr>
            <a:br>
              <a:rPr lang="en-US" sz="2800" dirty="0"/>
            </a:br>
            <a:endParaRPr lang="en-US" sz="2800" dirty="0"/>
          </a:p>
          <a:p>
            <a:endParaRPr lang="en-US" sz="2800" dirty="0"/>
          </a:p>
          <a:p>
            <a:pPr lvl="1">
              <a:buNone/>
            </a:pP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4494807" y="763055"/>
            <a:ext cx="3887391" cy="1444622"/>
          </a:xfrm>
        </p:spPr>
        <p:txBody>
          <a:bodyPr>
            <a:noAutofit/>
          </a:bodyPr>
          <a:lstStyle/>
          <a:p>
            <a:r>
              <a:rPr lang="en-US" sz="2800" dirty="0"/>
              <a:t>Average annual consumption of commercial fertilizer: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4807" y="2472528"/>
            <a:ext cx="4041775" cy="3163889"/>
          </a:xfrm>
        </p:spPr>
        <p:txBody>
          <a:bodyPr>
            <a:noAutofit/>
          </a:bodyPr>
          <a:lstStyle/>
          <a:p>
            <a:r>
              <a:rPr lang="en-US" sz="2800" dirty="0"/>
              <a:t>1920-1929</a:t>
            </a:r>
          </a:p>
          <a:p>
            <a:pPr lvl="1"/>
            <a:r>
              <a:rPr lang="en-US" sz="2400" dirty="0"/>
              <a:t>6.8 million tons/year</a:t>
            </a:r>
            <a:endParaRPr lang="en-US" sz="2800" dirty="0"/>
          </a:p>
          <a:p>
            <a:r>
              <a:rPr lang="en-US" sz="2800" dirty="0"/>
              <a:t>1930-1939</a:t>
            </a:r>
          </a:p>
          <a:p>
            <a:pPr lvl="1"/>
            <a:r>
              <a:rPr lang="en-US" sz="2400" dirty="0"/>
              <a:t>6.6 million tons/year</a:t>
            </a:r>
            <a:endParaRPr lang="en-US" sz="2800" dirty="0"/>
          </a:p>
          <a:p>
            <a:r>
              <a:rPr lang="en-US" sz="2800" dirty="0"/>
              <a:t>1940-1949</a:t>
            </a:r>
          </a:p>
          <a:p>
            <a:pPr lvl="1"/>
            <a:r>
              <a:rPr lang="en-US" sz="2400" dirty="0"/>
              <a:t>13.6 million tons/year</a:t>
            </a:r>
          </a:p>
          <a:p>
            <a:pPr marL="0" indent="0">
              <a:buNone/>
            </a:pPr>
            <a:endParaRPr lang="en-US" sz="2800" dirty="0"/>
          </a:p>
          <a:p>
            <a:pPr lvl="1">
              <a:buNone/>
            </a:pPr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849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639763"/>
          </a:xfrm>
        </p:spPr>
        <p:txBody>
          <a:bodyPr/>
          <a:lstStyle/>
          <a:p>
            <a:r>
              <a:rPr lang="en-US" dirty="0"/>
              <a:t>STATS: 1940 vs. 1950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27459" y="1004889"/>
            <a:ext cx="2953941" cy="639762"/>
          </a:xfrm>
        </p:spPr>
        <p:txBody>
          <a:bodyPr>
            <a:normAutofit/>
          </a:bodyPr>
          <a:lstStyle/>
          <a:p>
            <a:r>
              <a:rPr lang="en-US" sz="2800" dirty="0"/>
              <a:t>1940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86200" y="1724246"/>
            <a:ext cx="3541419" cy="4447953"/>
          </a:xfrm>
        </p:spPr>
        <p:txBody>
          <a:bodyPr>
            <a:norm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800" dirty="0"/>
              <a:t>151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800" dirty="0"/>
              <a:t>12% of labor force</a:t>
            </a:r>
          </a:p>
          <a:p>
            <a:r>
              <a:rPr lang="en-US" sz="2800" dirty="0"/>
              <a:t> Number of farms: </a:t>
            </a:r>
          </a:p>
          <a:p>
            <a:pPr lvl="1"/>
            <a:r>
              <a:rPr lang="en-US" sz="2800" dirty="0"/>
              <a:t>5.4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800" dirty="0"/>
              <a:t> 216 acres</a:t>
            </a:r>
          </a:p>
          <a:p>
            <a:pPr lvl="1">
              <a:buNone/>
            </a:pPr>
            <a:endParaRPr lang="en-US" sz="2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175815" y="848133"/>
            <a:ext cx="3887391" cy="823912"/>
          </a:xfrm>
        </p:spPr>
        <p:txBody>
          <a:bodyPr>
            <a:normAutofit/>
          </a:bodyPr>
          <a:lstStyle/>
          <a:p>
            <a:r>
              <a:rPr lang="en-US" sz="2800" dirty="0"/>
              <a:t>1950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75058" y="1724246"/>
            <a:ext cx="3258741" cy="3951288"/>
          </a:xfrm>
        </p:spPr>
        <p:txBody>
          <a:bodyPr>
            <a:norm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400" dirty="0"/>
              <a:t>132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400" dirty="0"/>
              <a:t>18% of labor force</a:t>
            </a:r>
          </a:p>
          <a:p>
            <a:r>
              <a:rPr lang="en-US" sz="2800" dirty="0"/>
              <a:t> Number of farms</a:t>
            </a:r>
          </a:p>
          <a:p>
            <a:pPr lvl="1"/>
            <a:r>
              <a:rPr lang="en-US" sz="2800" dirty="0"/>
              <a:t>6.1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800" dirty="0"/>
              <a:t> 175 acres</a:t>
            </a:r>
          </a:p>
          <a:p>
            <a:endParaRPr lang="en-US" sz="2800" dirty="0"/>
          </a:p>
        </p:txBody>
      </p:sp>
      <p:pic>
        <p:nvPicPr>
          <p:cNvPr id="8" name="Picture 2" descr="http://wwwdelivery.superstock.com/WI/223/1555/PreviewComp/SuperStock_1555R-323688.jpg">
            <a:extLst>
              <a:ext uri="{FF2B5EF4-FFF2-40B4-BE49-F238E27FC236}">
                <a16:creationId xmlns:a16="http://schemas.microsoft.com/office/drawing/2014/main" id="{4E1BC7FB-99B7-4165-9C15-533F85B47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2"/>
          <a:stretch/>
        </p:blipFill>
        <p:spPr bwMode="auto">
          <a:xfrm>
            <a:off x="6705600" y="140854"/>
            <a:ext cx="2195607" cy="300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860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914400"/>
          </a:xfrm>
        </p:spPr>
        <p:txBody>
          <a:bodyPr/>
          <a:lstStyle/>
          <a:p>
            <a:r>
              <a:rPr lang="en-US" dirty="0"/>
              <a:t>Peace &amp; Prosperity: 1950s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800600" cy="4434840"/>
          </a:xfrm>
        </p:spPr>
        <p:txBody>
          <a:bodyPr>
            <a:noAutofit/>
          </a:bodyPr>
          <a:lstStyle/>
          <a:p>
            <a:r>
              <a:rPr lang="en-US" sz="2800" dirty="0"/>
              <a:t>The Marshall Plan helped U.S. farm exports skyrocket</a:t>
            </a:r>
          </a:p>
          <a:p>
            <a:pPr lvl="1"/>
            <a:r>
              <a:rPr lang="en-US" sz="2400" dirty="0"/>
              <a:t>From $2 billion in the 1940s to nearly $4 billion in 1950. </a:t>
            </a:r>
          </a:p>
          <a:p>
            <a:pPr lvl="1"/>
            <a:r>
              <a:rPr lang="en-US" sz="2400" dirty="0"/>
              <a:t>Helped restore  European economy.</a:t>
            </a:r>
          </a:p>
          <a:p>
            <a:pPr marL="914083" lvl="2" indent="-273050">
              <a:lnSpc>
                <a:spcPct val="110000"/>
              </a:lnSpc>
              <a:buSzPct val="80000"/>
              <a:buFont typeface="Wingdings 2" pitchFamily="127" charset="2"/>
              <a:buChar char=""/>
            </a:pPr>
            <a:r>
              <a:rPr lang="en-US" sz="2000" dirty="0"/>
              <a:t>US sent millions of tons of food abroad to prevent mass famine</a:t>
            </a:r>
          </a:p>
          <a:p>
            <a:pPr marL="914083" lvl="2" indent="-273050">
              <a:lnSpc>
                <a:spcPct val="110000"/>
              </a:lnSpc>
              <a:buSzPct val="80000"/>
              <a:buFont typeface="Wingdings 2" pitchFamily="127" charset="2"/>
              <a:buChar char=""/>
            </a:pPr>
            <a:r>
              <a:rPr lang="en-US" sz="2000" dirty="0"/>
              <a:t>Livestock, seed, fertilizer, farm machinery sent to rebuild Europe’s agricultural systems</a:t>
            </a:r>
          </a:p>
          <a:p>
            <a:r>
              <a:rPr lang="en-US" sz="2800" dirty="0"/>
              <a:t>American farmers prospered due to record agricultural production and prices. </a:t>
            </a:r>
          </a:p>
        </p:txBody>
      </p:sp>
      <p:pic>
        <p:nvPicPr>
          <p:cNvPr id="2050" name="Picture 2" descr="http://thessaloniki.usconsulate.gov/uploads/oi/9U/oi9UXjq6QwsL2AJKTjy3RQ/marshal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" t="32798" r="31427"/>
          <a:stretch/>
        </p:blipFill>
        <p:spPr bwMode="auto">
          <a:xfrm>
            <a:off x="5089451" y="228600"/>
            <a:ext cx="3330649" cy="368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1.bp.blogspot.com/-pm8z-syvhFU/TeGdR6mGdKI/AAAAAAAAAw8/XEY5o1-6bNk/s1600/005-MarshallPl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739" y="4038600"/>
            <a:ext cx="3673549" cy="26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839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dirty="0"/>
              <a:t>Farm Prosperity: 1950s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201"/>
            <a:ext cx="4629150" cy="2666576"/>
          </a:xfrm>
        </p:spPr>
        <p:txBody>
          <a:bodyPr/>
          <a:lstStyle/>
          <a:p>
            <a:r>
              <a:rPr lang="en-US" dirty="0"/>
              <a:t>Farms became mechanized </a:t>
            </a:r>
          </a:p>
          <a:p>
            <a:pPr lvl="1"/>
            <a:r>
              <a:rPr lang="en-US" dirty="0"/>
              <a:t>New pesticides, weed killers and chemical fertilizers increased crop yields.</a:t>
            </a:r>
          </a:p>
          <a:p>
            <a:r>
              <a:rPr lang="en-US" dirty="0"/>
              <a:t>Agriculture became more efficient</a:t>
            </a:r>
          </a:p>
          <a:p>
            <a:pPr lvl="1"/>
            <a:r>
              <a:rPr lang="en-US" dirty="0"/>
              <a:t>Fewer farms but larger </a:t>
            </a:r>
          </a:p>
          <a:p>
            <a:pPr lvl="1"/>
            <a:r>
              <a:rPr lang="en-US" dirty="0"/>
              <a:t>Fewer people needed to work farms</a:t>
            </a:r>
          </a:p>
          <a:p>
            <a:pPr lvl="1"/>
            <a:r>
              <a:rPr lang="en-US" dirty="0"/>
              <a:t>Many left the countryside for work in the city and homes in the suburbs.</a:t>
            </a:r>
          </a:p>
          <a:p>
            <a:endParaRPr lang="en-US" dirty="0"/>
          </a:p>
        </p:txBody>
      </p:sp>
      <p:pic>
        <p:nvPicPr>
          <p:cNvPr id="3074" name="Picture 2" descr="http://static.newworldencyclopedia.org/thumb/8/8a/Agriculture_(Plowing)_CNE-v1-p58-H.jpg/250px-Agriculture_(Plowing)_CNE-v1-p58-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88709"/>
            <a:ext cx="35718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4.bp.blogspot.com/_kHEo8bXA9Kc/S9j-zqDL6iI/AAAAAAAAACk/4YVkLHfr5bE/s1600/1950agwork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25198" r="11539" b="19306"/>
          <a:stretch/>
        </p:blipFill>
        <p:spPr bwMode="auto">
          <a:xfrm>
            <a:off x="632194" y="3962400"/>
            <a:ext cx="5105400" cy="266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1950s agriculture">
            <a:extLst>
              <a:ext uri="{FF2B5EF4-FFF2-40B4-BE49-F238E27FC236}">
                <a16:creationId xmlns:a16="http://schemas.microsoft.com/office/drawing/2014/main" id="{3A7E95AB-B9E1-4956-A1C8-BB9D29736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483" y="3296765"/>
            <a:ext cx="233397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8645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The Birth of “Suburbia”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65937"/>
            <a:ext cx="3943350" cy="4526125"/>
          </a:xfrm>
        </p:spPr>
        <p:txBody>
          <a:bodyPr>
            <a:noAutofit/>
          </a:bodyPr>
          <a:lstStyle/>
          <a:p>
            <a:r>
              <a:rPr lang="en-US" sz="2400" dirty="0"/>
              <a:t>Higher standard of living increased home and car ownership</a:t>
            </a:r>
          </a:p>
          <a:p>
            <a:r>
              <a:rPr lang="en-US" sz="2400" dirty="0"/>
              <a:t>More educational opportunities</a:t>
            </a:r>
          </a:p>
          <a:p>
            <a:r>
              <a:rPr lang="en-US" sz="2400" dirty="0"/>
              <a:t>A whole new economy based on </a:t>
            </a:r>
            <a:r>
              <a:rPr lang="en-US" sz="2400" b="1" u="sng" dirty="0"/>
              <a:t>“Consumerism”</a:t>
            </a:r>
          </a:p>
          <a:p>
            <a:pPr lvl="1"/>
            <a:r>
              <a:rPr lang="en-US" sz="2000" dirty="0"/>
              <a:t>Television images increased public appetite for new products.</a:t>
            </a:r>
          </a:p>
          <a:p>
            <a:endParaRPr lang="en-US" sz="2400" dirty="0"/>
          </a:p>
        </p:txBody>
      </p:sp>
      <p:pic>
        <p:nvPicPr>
          <p:cNvPr id="4098" name="Picture 2" descr="http://otal.umd.edu/~sies/row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68517"/>
            <a:ext cx="2105622" cy="208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30.media.tumblr.com/tumblr_llptjsMXUk1qhalefo1_5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991" y="754064"/>
            <a:ext cx="2105622" cy="284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faculty.polytechnic.org/gfeldmeth/ad_tv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99" y="4419600"/>
            <a:ext cx="3810000" cy="231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bestoldcommercials.com/wp-content/themes/eVid/timthumb.php?src=http://www.bestoldcommercials.com/images/food/drink-koolaid50s.jpg&amp;h=150&amp;w=150&amp;zc=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402" y="3957535"/>
            <a:ext cx="1729211" cy="172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737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1950:The Cold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4440"/>
            <a:ext cx="737235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Communist North Korea invaded South Korea. </a:t>
            </a:r>
          </a:p>
          <a:p>
            <a:pPr lvl="1"/>
            <a:r>
              <a:rPr lang="en-US" sz="2400" dirty="0"/>
              <a:t>The US Re-armed</a:t>
            </a:r>
          </a:p>
        </p:txBody>
      </p:sp>
      <p:pic>
        <p:nvPicPr>
          <p:cNvPr id="5122" name="Picture 2" descr="http://www.warchat.org/pictures/korean_war_dep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46283"/>
            <a:ext cx="3769408" cy="273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558B28-EEAE-4F4F-90B8-67C7A646171E}"/>
              </a:ext>
            </a:extLst>
          </p:cNvPr>
          <p:cNvSpPr txBox="1">
            <a:spLocks/>
          </p:cNvSpPr>
          <p:nvPr/>
        </p:nvSpPr>
        <p:spPr>
          <a:xfrm>
            <a:off x="628650" y="2057400"/>
            <a:ext cx="440055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President Truman ordered USDA to increase agricultural production for the war. </a:t>
            </a:r>
          </a:p>
          <a:p>
            <a:pPr lvl="1"/>
            <a:r>
              <a:rPr lang="en-US" sz="2400" dirty="0"/>
              <a:t>The American public asked to conserve food again by growing “Victory Gardens”. </a:t>
            </a:r>
          </a:p>
          <a:p>
            <a:r>
              <a:rPr lang="en-US" sz="2800" dirty="0"/>
              <a:t>The war became an economic boom for farmers</a:t>
            </a:r>
          </a:p>
        </p:txBody>
      </p:sp>
    </p:spTree>
    <p:extLst>
      <p:ext uri="{BB962C8B-B14F-4D97-AF65-F5344CB8AC3E}">
        <p14:creationId xmlns:p14="http://schemas.microsoft.com/office/powerpoint/2010/main" val="2081151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408" y="365128"/>
            <a:ext cx="7560192" cy="552882"/>
          </a:xfrm>
        </p:spPr>
        <p:txBody>
          <a:bodyPr/>
          <a:lstStyle/>
          <a:p>
            <a:pPr algn="r"/>
            <a:r>
              <a:rPr lang="en-US" dirty="0"/>
              <a:t>The 1950s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6990" y="918010"/>
            <a:ext cx="5227010" cy="2506599"/>
          </a:xfrm>
        </p:spPr>
        <p:txBody>
          <a:bodyPr>
            <a:noAutofit/>
          </a:bodyPr>
          <a:lstStyle/>
          <a:p>
            <a:r>
              <a:rPr lang="en-US" sz="2400" dirty="0"/>
              <a:t>The USDA increased research </a:t>
            </a:r>
          </a:p>
          <a:p>
            <a:r>
              <a:rPr lang="en-US" sz="2400" dirty="0"/>
              <a:t>New fabrics developed to shield soldiers from burns, and protect wounds from infection.</a:t>
            </a:r>
          </a:p>
          <a:p>
            <a:pPr lvl="1"/>
            <a:r>
              <a:rPr lang="en-US" sz="2000" dirty="0"/>
              <a:t>Dextran, a sugar produced from bacteria acting on cane or beet sugars, was developed to assist blood transfusions</a:t>
            </a:r>
          </a:p>
        </p:txBody>
      </p:sp>
      <p:pic>
        <p:nvPicPr>
          <p:cNvPr id="6146" name="Picture 2" descr="http://arcweb.sos.state.or.us/images/records/state/ag/milk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73" y="609600"/>
            <a:ext cx="3592260" cy="250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6D3CF3-784D-4D97-AEA0-FDA7EFBD4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262118"/>
            <a:ext cx="5700394" cy="228015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AAFFBE-73D5-410D-A2CC-9A76DC78BDF2}"/>
              </a:ext>
            </a:extLst>
          </p:cNvPr>
          <p:cNvSpPr txBox="1">
            <a:spLocks/>
          </p:cNvSpPr>
          <p:nvPr/>
        </p:nvSpPr>
        <p:spPr>
          <a:xfrm>
            <a:off x="177430" y="3352800"/>
            <a:ext cx="8789139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Improved the flavor and stability of soybean oil </a:t>
            </a:r>
          </a:p>
          <a:p>
            <a:pPr lvl="1"/>
            <a:r>
              <a:rPr lang="en-US" sz="2000" dirty="0"/>
              <a:t>Made a once insignificant crop one of America’s most important products</a:t>
            </a:r>
          </a:p>
        </p:txBody>
      </p:sp>
    </p:spTree>
    <p:extLst>
      <p:ext uri="{BB962C8B-B14F-4D97-AF65-F5344CB8AC3E}">
        <p14:creationId xmlns:p14="http://schemas.microsoft.com/office/powerpoint/2010/main" val="22644022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"/>
            <a:ext cx="8229600" cy="899160"/>
          </a:xfrm>
        </p:spPr>
        <p:txBody>
          <a:bodyPr>
            <a:noAutofit/>
          </a:bodyPr>
          <a:lstStyle/>
          <a:p>
            <a:r>
              <a:rPr lang="en-US" sz="3200" dirty="0"/>
              <a:t>1950s: The Changing Face of Food &amp; Farming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1580"/>
            <a:ext cx="4648200" cy="4434840"/>
          </a:xfrm>
        </p:spPr>
        <p:txBody>
          <a:bodyPr>
            <a:normAutofit/>
          </a:bodyPr>
          <a:lstStyle/>
          <a:p>
            <a:r>
              <a:rPr lang="en-US" sz="2400" dirty="0"/>
              <a:t>Big Farm Changes</a:t>
            </a:r>
          </a:p>
          <a:p>
            <a:pPr lvl="1"/>
            <a:r>
              <a:rPr lang="en-US" sz="2000" dirty="0"/>
              <a:t>1950: Avg. farm size = 213 acres</a:t>
            </a:r>
          </a:p>
          <a:p>
            <a:pPr lvl="1"/>
            <a:r>
              <a:rPr lang="en-US" sz="2000" dirty="0"/>
              <a:t>1960  = 297 acres</a:t>
            </a:r>
          </a:p>
          <a:p>
            <a:r>
              <a:rPr lang="en-US" sz="2400" dirty="0"/>
              <a:t># of large-scale commercial farms continued to increase </a:t>
            </a:r>
          </a:p>
          <a:p>
            <a:pPr lvl="1"/>
            <a:r>
              <a:rPr lang="en-US" sz="2000" dirty="0"/>
              <a:t>More efficient &amp; productive.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211580"/>
            <a:ext cx="4038600" cy="4434840"/>
          </a:xfrm>
        </p:spPr>
        <p:txBody>
          <a:bodyPr>
            <a:noAutofit/>
          </a:bodyPr>
          <a:lstStyle/>
          <a:p>
            <a:r>
              <a:rPr lang="en-US" sz="2400" dirty="0"/>
              <a:t>Innovations increased productivity</a:t>
            </a:r>
          </a:p>
          <a:p>
            <a:pPr lvl="1"/>
            <a:r>
              <a:rPr lang="en-US" sz="2000" dirty="0"/>
              <a:t>Mechanical cotton-picker </a:t>
            </a:r>
          </a:p>
          <a:p>
            <a:pPr lvl="1"/>
            <a:r>
              <a:rPr lang="en-US" sz="2000" dirty="0"/>
              <a:t>Mechanized processing of peas from vine to freezer</a:t>
            </a:r>
          </a:p>
          <a:p>
            <a:r>
              <a:rPr lang="en-US" sz="2400" dirty="0"/>
              <a:t>Smaller farm owners had to seek extra $$ from other employment, or form “cooperatives” to compete with large-scale agriculture </a:t>
            </a:r>
          </a:p>
          <a:p>
            <a:endParaRPr lang="en-US" sz="2400" dirty="0"/>
          </a:p>
        </p:txBody>
      </p:sp>
      <p:pic>
        <p:nvPicPr>
          <p:cNvPr id="7170" name="Picture 2" descr="http://images.wisconsinhistory.org/700099990510/9999008620-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6502" b="24551"/>
          <a:stretch/>
        </p:blipFill>
        <p:spPr bwMode="auto">
          <a:xfrm>
            <a:off x="532880" y="3657600"/>
            <a:ext cx="4145966" cy="246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97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8159958" cy="618546"/>
          </a:xfrm>
        </p:spPr>
        <p:txBody>
          <a:bodyPr>
            <a:noAutofit/>
          </a:bodyPr>
          <a:lstStyle/>
          <a:p>
            <a:r>
              <a:rPr lang="en-US" dirty="0"/>
              <a:t>1950s: America’s Eating Habits Change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352800" y="1143000"/>
            <a:ext cx="5524500" cy="3415962"/>
          </a:xfrm>
        </p:spPr>
        <p:txBody>
          <a:bodyPr>
            <a:noAutofit/>
          </a:bodyPr>
          <a:lstStyle/>
          <a:p>
            <a:r>
              <a:rPr lang="en-US" sz="2400" dirty="0"/>
              <a:t>1954: 1</a:t>
            </a:r>
            <a:r>
              <a:rPr lang="en-US" sz="2400" baseline="30000" dirty="0"/>
              <a:t>st</a:t>
            </a:r>
            <a:r>
              <a:rPr lang="en-US" sz="2400" dirty="0"/>
              <a:t> T.V. dinners =  instant success </a:t>
            </a:r>
          </a:p>
          <a:p>
            <a:r>
              <a:rPr lang="en-US" sz="2400" dirty="0"/>
              <a:t>1955:  Fast food = the 1</a:t>
            </a:r>
            <a:r>
              <a:rPr lang="en-US" sz="2400" baseline="30000" dirty="0"/>
              <a:t>st</a:t>
            </a:r>
            <a:r>
              <a:rPr lang="en-US" sz="2400" dirty="0"/>
              <a:t>  McDonalds</a:t>
            </a:r>
          </a:p>
          <a:p>
            <a:r>
              <a:rPr lang="en-US" sz="2400" dirty="0"/>
              <a:t>More prepared foods in the market</a:t>
            </a:r>
          </a:p>
          <a:p>
            <a:pPr lvl="1"/>
            <a:r>
              <a:rPr lang="en-US" sz="2000" dirty="0"/>
              <a:t>Supermarkets began to replace corner grocery stores. </a:t>
            </a:r>
          </a:p>
          <a:p>
            <a:r>
              <a:rPr lang="en-US" sz="2400" dirty="0"/>
              <a:t>The frozen food industry boomed  </a:t>
            </a:r>
          </a:p>
          <a:p>
            <a:pPr lvl="1"/>
            <a:r>
              <a:rPr lang="en-US" sz="2000" dirty="0"/>
              <a:t>Americans bought larger refrigerator/ freezers </a:t>
            </a:r>
          </a:p>
          <a:p>
            <a:pPr lvl="1"/>
            <a:r>
              <a:rPr lang="en-US" sz="2000" dirty="0"/>
              <a:t>Sought more </a:t>
            </a:r>
            <a:r>
              <a:rPr lang="en-US" sz="2000" b="1" u="sng" dirty="0"/>
              <a:t>convenience</a:t>
            </a:r>
            <a:r>
              <a:rPr lang="en-US" sz="2000" dirty="0"/>
              <a:t> foods. </a:t>
            </a:r>
          </a:p>
          <a:p>
            <a:endParaRPr lang="en-US" sz="2400" dirty="0"/>
          </a:p>
        </p:txBody>
      </p:sp>
      <p:pic>
        <p:nvPicPr>
          <p:cNvPr id="8194" name="Picture 2" descr="http://theimaginaryworld.com/foodomat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61860"/>
            <a:ext cx="2514600" cy="320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ams.pbworks.com/f/TV%20Dinn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60" b="1"/>
          <a:stretch/>
        </p:blipFill>
        <p:spPr bwMode="auto">
          <a:xfrm>
            <a:off x="524981" y="1397698"/>
            <a:ext cx="2762250" cy="166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winecommonsewer.com/.a/6a00d8341cbb0453ef0147e35ba852970b-800wi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8" b="5744"/>
          <a:stretch/>
        </p:blipFill>
        <p:spPr bwMode="auto">
          <a:xfrm>
            <a:off x="3962400" y="4343400"/>
            <a:ext cx="3886200" cy="234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107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944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/>
              <a:t>1950s: America’s Eating Habits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57300"/>
            <a:ext cx="5490777" cy="4434840"/>
          </a:xfrm>
        </p:spPr>
        <p:txBody>
          <a:bodyPr>
            <a:noAutofit/>
          </a:bodyPr>
          <a:lstStyle/>
          <a:p>
            <a:r>
              <a:rPr lang="en-US" sz="2400" dirty="0"/>
              <a:t>Increase in:</a:t>
            </a:r>
          </a:p>
          <a:p>
            <a:pPr lvl="1"/>
            <a:r>
              <a:rPr lang="en-US" sz="2000" dirty="0"/>
              <a:t># of working wives (+50%) </a:t>
            </a:r>
          </a:p>
          <a:p>
            <a:pPr lvl="1"/>
            <a:r>
              <a:rPr lang="en-US" sz="2000" dirty="0"/>
              <a:t>% of working women with children .</a:t>
            </a:r>
          </a:p>
          <a:p>
            <a:r>
              <a:rPr lang="en-US" sz="2400" dirty="0"/>
              <a:t>Meals needed to be quick and simple for the new American household. </a:t>
            </a:r>
          </a:p>
          <a:p>
            <a:r>
              <a:rPr lang="en-US" sz="2400" dirty="0"/>
              <a:t>Improvements in refrigeration, transportation and processing </a:t>
            </a:r>
          </a:p>
          <a:p>
            <a:pPr lvl="1"/>
            <a:r>
              <a:rPr lang="en-US" sz="2000" dirty="0"/>
              <a:t>Increased Variety</a:t>
            </a:r>
          </a:p>
          <a:p>
            <a:pPr lvl="1"/>
            <a:r>
              <a:rPr lang="en-US" sz="2000" dirty="0"/>
              <a:t>Decreased Cost </a:t>
            </a:r>
          </a:p>
          <a:p>
            <a:endParaRPr lang="en-US" sz="2400" dirty="0"/>
          </a:p>
        </p:txBody>
      </p:sp>
      <p:pic>
        <p:nvPicPr>
          <p:cNvPr id="9218" name="Picture 2" descr="http://digitalreflections.typepad.com/.a/6a00e39825a5bb8833013485043311970c-320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888" y="1259072"/>
            <a:ext cx="3067049" cy="456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Screen shot 2011-10-17 at 12"/>
          <p:cNvPicPr>
            <a:picLocks noChangeAspect="1" noChangeArrowheads="1"/>
          </p:cNvPicPr>
          <p:nvPr/>
        </p:nvPicPr>
        <p:blipFill>
          <a:blip r:embed="rId3"/>
          <a:srcRect l="14774" t="31364" r="37500" b="16818"/>
          <a:stretch>
            <a:fillRect/>
          </a:stretch>
        </p:blipFill>
        <p:spPr bwMode="auto">
          <a:xfrm>
            <a:off x="2558322" y="4586818"/>
            <a:ext cx="2971800" cy="20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http://www.agclassroom.org/gan/timeline/images/pictures/1950_ag_tra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19721"/>
            <a:ext cx="1614157" cy="215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5491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r>
              <a:rPr lang="en-US" dirty="0"/>
              <a:t>1953:End of the Korean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6801"/>
            <a:ext cx="8121502" cy="1828799"/>
          </a:xfrm>
        </p:spPr>
        <p:txBody>
          <a:bodyPr>
            <a:normAutofit/>
          </a:bodyPr>
          <a:lstStyle/>
          <a:p>
            <a:r>
              <a:rPr lang="en-US" sz="2400" dirty="0"/>
              <a:t>Surpluses = dramatic price drops for farm products. </a:t>
            </a:r>
          </a:p>
          <a:p>
            <a:r>
              <a:rPr lang="en-US" sz="2400" dirty="0"/>
              <a:t>Government encouraged farmers to </a:t>
            </a:r>
            <a:r>
              <a:rPr lang="en-US" sz="2400" u="sng" dirty="0"/>
              <a:t>produce less </a:t>
            </a:r>
            <a:r>
              <a:rPr lang="en-US" sz="2400" dirty="0"/>
              <a:t>again and developed new markets for agricultural products.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2293937"/>
            <a:ext cx="8121501" cy="2270126"/>
          </a:xfrm>
        </p:spPr>
        <p:txBody>
          <a:bodyPr>
            <a:noAutofit/>
          </a:bodyPr>
          <a:lstStyle/>
          <a:p>
            <a:r>
              <a:rPr lang="en-US" sz="2400" dirty="0"/>
              <a:t>1953: USDA established Agricultural Marketing Service (AMS) to solve  problems of surpluses </a:t>
            </a:r>
          </a:p>
          <a:p>
            <a:pPr lvl="1"/>
            <a:r>
              <a:rPr lang="en-US" sz="2000" dirty="0"/>
              <a:t>Improved packing of perishable fruits and vegetables </a:t>
            </a:r>
          </a:p>
          <a:p>
            <a:pPr lvl="1"/>
            <a:r>
              <a:rPr lang="en-US" sz="2000" dirty="0"/>
              <a:t>Established better warehousing/food storage </a:t>
            </a:r>
          </a:p>
          <a:p>
            <a:pPr lvl="1"/>
            <a:r>
              <a:rPr lang="en-US" sz="2000" dirty="0"/>
              <a:t>Improved food Quality</a:t>
            </a:r>
          </a:p>
          <a:p>
            <a:pPr lvl="1"/>
            <a:r>
              <a:rPr lang="en-US" sz="2000" dirty="0"/>
              <a:t>Saved growers and the public $$$</a:t>
            </a:r>
          </a:p>
        </p:txBody>
      </p:sp>
      <p:pic>
        <p:nvPicPr>
          <p:cNvPr id="2050" name="Picture 2" descr="Image result for 1953 e3nd of korean war">
            <a:extLst>
              <a:ext uri="{FF2B5EF4-FFF2-40B4-BE49-F238E27FC236}">
                <a16:creationId xmlns:a16="http://schemas.microsoft.com/office/drawing/2014/main" id="{A8F1AA5A-F289-482A-8CF3-5F18DFA6F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902" y="4313650"/>
            <a:ext cx="4432448" cy="232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9961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/>
              <a:t>Science &amp;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1"/>
            <a:ext cx="7753350" cy="4389120"/>
          </a:xfrm>
        </p:spPr>
        <p:txBody>
          <a:bodyPr>
            <a:noAutofit/>
          </a:bodyPr>
          <a:lstStyle/>
          <a:p>
            <a:r>
              <a:rPr lang="en-US" sz="2800" dirty="0"/>
              <a:t>USDA Ag Research Service</a:t>
            </a:r>
          </a:p>
          <a:p>
            <a:pPr lvl="1"/>
            <a:r>
              <a:rPr lang="en-US" sz="2400" dirty="0"/>
              <a:t>Agricultural scientists  developed better breeds of plants &amp; animals </a:t>
            </a:r>
          </a:p>
          <a:p>
            <a:pPr lvl="1"/>
            <a:r>
              <a:rPr lang="en-US" sz="2400" dirty="0"/>
              <a:t>New techniques to stop insects from destroying crops. </a:t>
            </a:r>
          </a:p>
          <a:p>
            <a:r>
              <a:rPr lang="en-US" sz="2800" dirty="0"/>
              <a:t>USDA scientists developed new products:</a:t>
            </a:r>
          </a:p>
          <a:p>
            <a:pPr lvl="1"/>
            <a:r>
              <a:rPr lang="en-US" sz="2400" dirty="0"/>
              <a:t>Washable woolens </a:t>
            </a:r>
          </a:p>
          <a:p>
            <a:pPr lvl="1"/>
            <a:r>
              <a:rPr lang="en-US" sz="2400" dirty="0"/>
              <a:t>New cotton fabrics </a:t>
            </a:r>
          </a:p>
          <a:p>
            <a:pPr lvl="1"/>
            <a:r>
              <a:rPr lang="en-US" sz="2400" dirty="0"/>
              <a:t>Better methods for making leather goods. </a:t>
            </a:r>
          </a:p>
          <a:p>
            <a:pPr lvl="1"/>
            <a:r>
              <a:rPr lang="en-US" sz="2400" dirty="0"/>
              <a:t>DEET, highly effective insect repellant, for the Armed Forces.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2953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/>
          <a:p>
            <a:r>
              <a:rPr lang="en-US" dirty="0"/>
              <a:t>Science &amp;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1954 = The number of tractors on farms exceeds the number of horses and mules for the first time. </a:t>
            </a:r>
          </a:p>
          <a:p>
            <a:r>
              <a:rPr lang="en-US" sz="2800" dirty="0"/>
              <a:t>1956  = Interstate Highway Act passed to build modern freeways across nation </a:t>
            </a:r>
          </a:p>
          <a:p>
            <a:pPr lvl="1"/>
            <a:r>
              <a:rPr lang="en-US" sz="2400" dirty="0"/>
              <a:t>Now faster and easier for people to travel and ship agricultural products across America.</a:t>
            </a:r>
          </a:p>
          <a:p>
            <a:endParaRPr lang="en-US" sz="2800" dirty="0"/>
          </a:p>
        </p:txBody>
      </p:sp>
      <p:pic>
        <p:nvPicPr>
          <p:cNvPr id="10242" name="Picture 2" descr="http://www.zinkeorchards.com/images/henochtractor5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" t="4707" r="2738"/>
          <a:stretch/>
        </p:blipFill>
        <p:spPr bwMode="auto">
          <a:xfrm>
            <a:off x="2514600" y="3610697"/>
            <a:ext cx="4419600" cy="279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764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237" y="381000"/>
            <a:ext cx="8067526" cy="800100"/>
          </a:xfrm>
        </p:spPr>
        <p:txBody>
          <a:bodyPr>
            <a:normAutofit/>
          </a:bodyPr>
          <a:lstStyle/>
          <a:p>
            <a:r>
              <a:rPr lang="en-US" dirty="0"/>
              <a:t>Late 1950s: American Ag Revolution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553" y="1181100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Low cost fertilizers widely used to renew nutrients in exhausted soil. </a:t>
            </a:r>
          </a:p>
          <a:p>
            <a:r>
              <a:rPr lang="en-US" sz="2800" dirty="0"/>
              <a:t>New pesticides and herbicides  = increase in farm productivity. </a:t>
            </a:r>
          </a:p>
          <a:p>
            <a:r>
              <a:rPr lang="en-US" sz="2800" dirty="0"/>
              <a:t>By 1961: One farmer could feed 27 people</a:t>
            </a:r>
          </a:p>
          <a:p>
            <a:pPr lvl="1"/>
            <a:r>
              <a:rPr lang="en-US" sz="2400" dirty="0"/>
              <a:t>Compared to feeding only 11 in 1940.</a:t>
            </a:r>
          </a:p>
          <a:p>
            <a:endParaRPr lang="en-US" sz="2800" dirty="0"/>
          </a:p>
        </p:txBody>
      </p:sp>
      <p:pic>
        <p:nvPicPr>
          <p:cNvPr id="11266" name="Picture 2" descr="http://www.culturesofresistance.org/images/food/sustainability_phot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6599333" cy="258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5989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34163"/>
            <a:ext cx="8077200" cy="672466"/>
          </a:xfrm>
        </p:spPr>
        <p:txBody>
          <a:bodyPr>
            <a:normAutofit/>
          </a:bodyPr>
          <a:lstStyle/>
          <a:p>
            <a:r>
              <a:rPr lang="en-US" dirty="0"/>
              <a:t>Food For Peace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34440"/>
            <a:ext cx="8458200" cy="2463862"/>
          </a:xfrm>
        </p:spPr>
        <p:txBody>
          <a:bodyPr>
            <a:normAutofit/>
          </a:bodyPr>
          <a:lstStyle/>
          <a:p>
            <a:r>
              <a:rPr lang="en-US" sz="2800" dirty="0"/>
              <a:t>Created in 1954 to use agricultural surpluses</a:t>
            </a:r>
          </a:p>
          <a:p>
            <a:r>
              <a:rPr lang="en-US" sz="2800" dirty="0"/>
              <a:t>Authorized USDA to buy surplus U.S. farm products for distribution to countries struggling to feed their people. </a:t>
            </a:r>
          </a:p>
          <a:p>
            <a:pPr lvl="1"/>
            <a:r>
              <a:rPr lang="en-US" sz="2400" dirty="0"/>
              <a:t>American farmers benefited from increased exports</a:t>
            </a:r>
          </a:p>
          <a:p>
            <a:pPr lvl="1"/>
            <a:r>
              <a:rPr lang="en-US" sz="2400" dirty="0"/>
              <a:t>Thousands in developing countries saved from hunger.</a:t>
            </a:r>
          </a:p>
          <a:p>
            <a:endParaRPr lang="en-US" sz="2800" dirty="0"/>
          </a:p>
        </p:txBody>
      </p:sp>
      <p:pic>
        <p:nvPicPr>
          <p:cNvPr id="12290" name="Picture 2" descr="http://www.usstampgallery.com/images/stamps/c348c1794df04a0473a11234389e74a23683382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446721"/>
            <a:ext cx="1905000" cy="288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livinghistoryfarm.org/farminginthe50s/media/money08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1" y="3698302"/>
            <a:ext cx="3276600" cy="272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496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1888"/>
            <a:ext cx="7086600" cy="838200"/>
          </a:xfrm>
        </p:spPr>
        <p:txBody>
          <a:bodyPr/>
          <a:lstStyle/>
          <a:p>
            <a:r>
              <a:rPr lang="en-US" dirty="0"/>
              <a:t>1950s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50088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/>
              <a:t>Rural areas lose population as farm family members seek outside work</a:t>
            </a:r>
          </a:p>
          <a:p>
            <a:r>
              <a:rPr lang="en-US" sz="2800" b="1" dirty="0"/>
              <a:t>1956 = </a:t>
            </a:r>
            <a:r>
              <a:rPr lang="en-US" sz="2800" dirty="0"/>
              <a:t>Legislation for Great Plains Conservation Program </a:t>
            </a:r>
          </a:p>
          <a:p>
            <a:r>
              <a:rPr lang="en-US" sz="2800" b="1" dirty="0"/>
              <a:t>1957</a:t>
            </a:r>
            <a:r>
              <a:rPr lang="en-US" sz="2800" dirty="0"/>
              <a:t> = Poultry Inspection Act</a:t>
            </a:r>
          </a:p>
          <a:p>
            <a:r>
              <a:rPr lang="en-US" sz="2800" b="1" dirty="0"/>
              <a:t>1958</a:t>
            </a:r>
            <a:r>
              <a:rPr lang="en-US" sz="2800" dirty="0"/>
              <a:t> = Humane Slaughter Act </a:t>
            </a:r>
          </a:p>
          <a:p>
            <a:r>
              <a:rPr lang="en-US" sz="2800" dirty="0"/>
              <a:t>1959 = Mechanical Tomato Harvester</a:t>
            </a:r>
          </a:p>
        </p:txBody>
      </p:sp>
      <p:pic>
        <p:nvPicPr>
          <p:cNvPr id="1026" name="Picture 2" descr="http://accessscience.com/loadBinary.aspx?aID=4653&amp;filename=015600FG0060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9"/>
          <a:stretch/>
        </p:blipFill>
        <p:spPr bwMode="auto">
          <a:xfrm>
            <a:off x="4038600" y="4553526"/>
            <a:ext cx="4943475" cy="216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ealer.pikrite.com/harvester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8" t="7225" r="3811" b="10931"/>
          <a:stretch/>
        </p:blipFill>
        <p:spPr bwMode="auto">
          <a:xfrm>
            <a:off x="76200" y="4648200"/>
            <a:ext cx="3826836" cy="205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923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2480"/>
          </a:xfrm>
        </p:spPr>
        <p:txBody>
          <a:bodyPr/>
          <a:lstStyle/>
          <a:p>
            <a:r>
              <a:rPr lang="en-US" dirty="0"/>
              <a:t>STATS: 1950 vs. 1960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38900" y="1024064"/>
            <a:ext cx="2057400" cy="659352"/>
          </a:xfrm>
        </p:spPr>
        <p:txBody>
          <a:bodyPr>
            <a:normAutofit/>
          </a:bodyPr>
          <a:lstStyle/>
          <a:p>
            <a:r>
              <a:rPr lang="en-US" sz="2800" dirty="0"/>
              <a:t>1950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4025" y="1683416"/>
            <a:ext cx="4040188" cy="3845720"/>
          </a:xfrm>
        </p:spPr>
        <p:txBody>
          <a:bodyPr>
            <a:normAutofit/>
          </a:bodyPr>
          <a:lstStyle/>
          <a:p>
            <a:r>
              <a:rPr lang="en-US" sz="2800" dirty="0"/>
              <a:t>Total Population</a:t>
            </a:r>
          </a:p>
          <a:p>
            <a:pPr lvl="1"/>
            <a:r>
              <a:rPr lang="en-US" sz="2400" dirty="0"/>
              <a:t>151 million</a:t>
            </a:r>
          </a:p>
          <a:p>
            <a:r>
              <a:rPr lang="en-US" sz="2800" dirty="0"/>
              <a:t>Farmers </a:t>
            </a:r>
          </a:p>
          <a:p>
            <a:pPr lvl="1"/>
            <a:r>
              <a:rPr lang="en-US" sz="2400" dirty="0"/>
              <a:t>12% of labor force</a:t>
            </a:r>
          </a:p>
          <a:p>
            <a:r>
              <a:rPr lang="en-US" sz="2800" dirty="0"/>
              <a:t> Number of farms </a:t>
            </a:r>
          </a:p>
          <a:p>
            <a:pPr lvl="1"/>
            <a:r>
              <a:rPr lang="en-US" sz="2400" dirty="0"/>
              <a:t>5.4 million</a:t>
            </a:r>
          </a:p>
          <a:p>
            <a:r>
              <a:rPr lang="en-US" sz="2800" dirty="0"/>
              <a:t>Average acres</a:t>
            </a:r>
          </a:p>
          <a:p>
            <a:pPr lvl="1"/>
            <a:r>
              <a:rPr lang="en-US" sz="2800" dirty="0"/>
              <a:t> </a:t>
            </a:r>
            <a:r>
              <a:rPr lang="en-US" sz="2400" dirty="0"/>
              <a:t>216 acres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63325" y="1026318"/>
            <a:ext cx="4041775" cy="654843"/>
          </a:xfrm>
        </p:spPr>
        <p:txBody>
          <a:bodyPr>
            <a:normAutofit/>
          </a:bodyPr>
          <a:lstStyle/>
          <a:p>
            <a:r>
              <a:rPr lang="en-US" sz="2800" dirty="0"/>
              <a:t>1960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494213" y="1681161"/>
            <a:ext cx="4041775" cy="384572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Total Population</a:t>
            </a:r>
          </a:p>
          <a:p>
            <a:pPr lvl="1"/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180 million</a:t>
            </a:r>
          </a:p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Farmers </a:t>
            </a:r>
          </a:p>
          <a:p>
            <a:pPr lvl="1"/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8% of labor force</a:t>
            </a:r>
          </a:p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 Number of farms </a:t>
            </a:r>
          </a:p>
          <a:p>
            <a:pPr lvl="1"/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3.7 million</a:t>
            </a:r>
          </a:p>
          <a:p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Average acres</a:t>
            </a:r>
          </a:p>
          <a:p>
            <a:pPr lvl="1"/>
            <a:r>
              <a:rPr lang="en-US" sz="28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303 acres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18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2991</Words>
  <Application>Microsoft Office PowerPoint</Application>
  <PresentationFormat>On-screen Show (4:3)</PresentationFormat>
  <Paragraphs>446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Wingdings 2</vt:lpstr>
      <vt:lpstr>Office Theme</vt:lpstr>
      <vt:lpstr>American Agricultural Development</vt:lpstr>
      <vt:lpstr>STATS: 1900 – 1910</vt:lpstr>
      <vt:lpstr>1900: A New Century for Agriculture</vt:lpstr>
      <vt:lpstr>The Emergence of Modern America: 1900-1910</vt:lpstr>
      <vt:lpstr>The Emergence of Modern America: 1900-1910</vt:lpstr>
      <vt:lpstr>War Time Boom: 1914-1917</vt:lpstr>
      <vt:lpstr>Rural Migration: 1920s</vt:lpstr>
      <vt:lpstr>The Emergence of Modern America: 1910-1920</vt:lpstr>
      <vt:lpstr>STATS: 1920 – 1930</vt:lpstr>
      <vt:lpstr>Post WWI: 1918-1920s</vt:lpstr>
      <vt:lpstr>The Emergence of Modern America: 1920-1930</vt:lpstr>
      <vt:lpstr>Growth</vt:lpstr>
      <vt:lpstr>"In other periods of depression, it has always been possible to see some things which were solid and upon which you could base hope, but as I look about, I now see nothing to give ground to hope—nothing of man."</vt:lpstr>
      <vt:lpstr>The Crash Lands</vt:lpstr>
      <vt:lpstr>The Struggle to Adapt</vt:lpstr>
      <vt:lpstr>New Hope – New Deal</vt:lpstr>
      <vt:lpstr>New Deal Programs</vt:lpstr>
      <vt:lpstr>Agricultural Adjustment</vt:lpstr>
      <vt:lpstr>Dark Clouds for Ag: 1930-1935</vt:lpstr>
      <vt:lpstr>“Dust Bowl”</vt:lpstr>
      <vt:lpstr>Programs and Progress: AAA of 1938</vt:lpstr>
      <vt:lpstr>STATS: 1930 vs. 1940 </vt:lpstr>
      <vt:lpstr>Pre WWII: 1939 - 1941</vt:lpstr>
      <vt:lpstr>WWII</vt:lpstr>
      <vt:lpstr>1942: Shock Troops</vt:lpstr>
      <vt:lpstr>Ag Science &amp; Research at War</vt:lpstr>
      <vt:lpstr>Ag Science &amp; Research at War</vt:lpstr>
      <vt:lpstr>Ag Science &amp; Research at War</vt:lpstr>
      <vt:lpstr>The Post WWII Boom</vt:lpstr>
      <vt:lpstr>Post WWII: Leaving the Farm</vt:lpstr>
      <vt:lpstr>1940’s Trends</vt:lpstr>
      <vt:lpstr>1940’s Trends</vt:lpstr>
      <vt:lpstr>Growth</vt:lpstr>
      <vt:lpstr>STATS: 1940 vs. 1950 </vt:lpstr>
      <vt:lpstr>Peace &amp; Prosperity: 1950s</vt:lpstr>
      <vt:lpstr>Farm Prosperity: 1950s</vt:lpstr>
      <vt:lpstr>The Birth of “Suburbia”</vt:lpstr>
      <vt:lpstr>1950:The Cold War</vt:lpstr>
      <vt:lpstr>The 1950s </vt:lpstr>
      <vt:lpstr>1950s: The Changing Face of Food &amp; Farming</vt:lpstr>
      <vt:lpstr>1950s: America’s Eating Habits Change</vt:lpstr>
      <vt:lpstr>1950s: America’s Eating Habits Change</vt:lpstr>
      <vt:lpstr>1953:End of the Korean War</vt:lpstr>
      <vt:lpstr>Science &amp; Technology</vt:lpstr>
      <vt:lpstr>Science &amp; Technology</vt:lpstr>
      <vt:lpstr>Late 1950s: American Ag Revolution</vt:lpstr>
      <vt:lpstr>Food For Peace Program</vt:lpstr>
      <vt:lpstr>1950s</vt:lpstr>
      <vt:lpstr>STATS: 1950 vs. 1960 </vt:lpstr>
    </vt:vector>
  </TitlesOfParts>
  <Company>Cal Poly Pomona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 Poly Pomona</dc:creator>
  <cp:lastModifiedBy>Maggie Earle</cp:lastModifiedBy>
  <cp:revision>59</cp:revision>
  <dcterms:created xsi:type="dcterms:W3CDTF">2011-10-12T20:02:03Z</dcterms:created>
  <dcterms:modified xsi:type="dcterms:W3CDTF">2018-08-06T15:07:02Z</dcterms:modified>
</cp:coreProperties>
</file>